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Default Extension="jpg" ContentType="image/jpg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851404" cy="68595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0" y="6858000"/>
                </a:moveTo>
                <a:lnTo>
                  <a:pt x="182880" y="6858000"/>
                </a:lnTo>
                <a:lnTo>
                  <a:pt x="18288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766E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0" y="4323588"/>
            <a:ext cx="1743075" cy="779145"/>
          </a:xfrm>
          <a:custGeom>
            <a:avLst/>
            <a:gdLst/>
            <a:ahLst/>
            <a:cxnLst/>
            <a:rect l="l" t="t" r="r" b="b"/>
            <a:pathLst>
              <a:path w="1743075" h="779145">
                <a:moveTo>
                  <a:pt x="1346200" y="0"/>
                </a:moveTo>
                <a:lnTo>
                  <a:pt x="0" y="0"/>
                </a:lnTo>
                <a:lnTo>
                  <a:pt x="0" y="778763"/>
                </a:lnTo>
                <a:lnTo>
                  <a:pt x="1346200" y="778763"/>
                </a:lnTo>
                <a:lnTo>
                  <a:pt x="1355891" y="777956"/>
                </a:lnTo>
                <a:lnTo>
                  <a:pt x="1363821" y="775827"/>
                </a:lnTo>
                <a:lnTo>
                  <a:pt x="1369988" y="772816"/>
                </a:lnTo>
                <a:lnTo>
                  <a:pt x="1374394" y="769366"/>
                </a:lnTo>
                <a:lnTo>
                  <a:pt x="1374394" y="764667"/>
                </a:lnTo>
                <a:lnTo>
                  <a:pt x="1379093" y="764667"/>
                </a:lnTo>
                <a:lnTo>
                  <a:pt x="1735582" y="408178"/>
                </a:lnTo>
                <a:lnTo>
                  <a:pt x="1740868" y="399587"/>
                </a:lnTo>
                <a:lnTo>
                  <a:pt x="1742630" y="388794"/>
                </a:lnTo>
                <a:lnTo>
                  <a:pt x="1740868" y="377120"/>
                </a:lnTo>
                <a:lnTo>
                  <a:pt x="1735582" y="365887"/>
                </a:lnTo>
                <a:lnTo>
                  <a:pt x="1379093" y="14097"/>
                </a:lnTo>
                <a:lnTo>
                  <a:pt x="1379093" y="9398"/>
                </a:lnTo>
                <a:lnTo>
                  <a:pt x="1374394" y="9398"/>
                </a:lnTo>
                <a:lnTo>
                  <a:pt x="1369988" y="5947"/>
                </a:lnTo>
                <a:lnTo>
                  <a:pt x="1363821" y="2936"/>
                </a:lnTo>
                <a:lnTo>
                  <a:pt x="1355891" y="807"/>
                </a:lnTo>
                <a:lnTo>
                  <a:pt x="1346200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19476" y="3691189"/>
            <a:ext cx="6353047" cy="1564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252525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919476" y="3691189"/>
            <a:ext cx="6353047" cy="1564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252525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52525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404040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52525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52525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851404" cy="685952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0" y="6858000"/>
                </a:moveTo>
                <a:lnTo>
                  <a:pt x="182880" y="6858000"/>
                </a:lnTo>
                <a:lnTo>
                  <a:pt x="18288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766E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6657" y="646252"/>
            <a:ext cx="9298685" cy="1123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52525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270" y="1635633"/>
            <a:ext cx="8665210" cy="15259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04040"/>
                </a:solidFill>
                <a:latin typeface="Century Gothic"/>
                <a:cs typeface="Century 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g"/><Relationship Id="rId3" Type="http://schemas.openxmlformats.org/officeDocument/2006/relationships/image" Target="../media/image10.jp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image" Target="../media/image16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19.pn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203200" rIns="0" bIns="0" rtlCol="0" vert="horz">
            <a:spAutoFit/>
          </a:bodyPr>
          <a:lstStyle/>
          <a:p>
            <a:pPr marL="2104390">
              <a:lnSpc>
                <a:spcPct val="100000"/>
              </a:lnSpc>
              <a:spcBef>
                <a:spcPts val="1600"/>
              </a:spcBef>
            </a:pPr>
            <a:r>
              <a:rPr dirty="0" spc="-10"/>
              <a:t>Percentages</a:t>
            </a:r>
          </a:p>
          <a:p>
            <a:pPr marL="3314065">
              <a:lnSpc>
                <a:spcPct val="100000"/>
              </a:lnSpc>
              <a:spcBef>
                <a:spcPts val="775"/>
              </a:spcBef>
            </a:pPr>
            <a:r>
              <a:rPr dirty="0" sz="2800" spc="-5">
                <a:solidFill>
                  <a:srgbClr val="00AFEF"/>
                </a:solidFill>
              </a:rPr>
              <a:t>Grade</a:t>
            </a:r>
            <a:r>
              <a:rPr dirty="0" sz="2800" spc="-15">
                <a:solidFill>
                  <a:srgbClr val="00AFEF"/>
                </a:solidFill>
              </a:rPr>
              <a:t> </a:t>
            </a:r>
            <a:r>
              <a:rPr dirty="0" sz="2800" spc="-10">
                <a:solidFill>
                  <a:srgbClr val="00AFEF"/>
                </a:solidFill>
              </a:rPr>
              <a:t>11</a:t>
            </a:r>
            <a:endParaRPr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6252"/>
            <a:ext cx="374078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Review</a:t>
            </a:r>
            <a:r>
              <a:rPr dirty="0" spc="-90"/>
              <a:t> </a:t>
            </a:r>
            <a:r>
              <a:rPr dirty="0"/>
              <a:t>exercises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68270" y="1687829"/>
            <a:ext cx="8914130" cy="4080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  <a:tab pos="1922145" algn="l"/>
              </a:tabLst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Find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total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Senal has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to pay to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settle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loan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three months,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if 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he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borrowed	Rs.8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000 at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monthly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simple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rate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</a:t>
            </a:r>
            <a:r>
              <a:rPr dirty="0" sz="1800" spc="7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5">
                <a:solidFill>
                  <a:srgbClr val="404040"/>
                </a:solidFill>
                <a:latin typeface="Century Gothic"/>
                <a:cs typeface="Century Gothic"/>
              </a:rPr>
              <a:t>2%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 3"/>
              <a:buChar char="&gt;"/>
            </a:pPr>
            <a:endParaRPr sz="2200">
              <a:latin typeface="Century Gothic"/>
              <a:cs typeface="Century Gothic"/>
            </a:endParaRPr>
          </a:p>
          <a:p>
            <a:pPr marL="355600" marR="245110" indent="-342900">
              <a:lnSpc>
                <a:spcPct val="100000"/>
              </a:lnSpc>
              <a:spcBef>
                <a:spcPts val="145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How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long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will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take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for a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person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who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gave a loan of Rs10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000 at an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annual 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simple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rate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12%,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receive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an interest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Rs.3</a:t>
            </a:r>
            <a:r>
              <a:rPr dirty="0" sz="1800" spc="10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600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 3"/>
              <a:buChar char="&gt;"/>
            </a:pPr>
            <a:endParaRPr sz="2200">
              <a:latin typeface="Century Gothic"/>
              <a:cs typeface="Century Gothic"/>
            </a:endParaRPr>
          </a:p>
          <a:p>
            <a:pPr marL="355600" marR="228600" indent="-342900">
              <a:lnSpc>
                <a:spcPct val="100000"/>
              </a:lnSpc>
              <a:spcBef>
                <a:spcPts val="147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  <a:tab pos="916940" algn="l"/>
              </a:tabLst>
            </a:pP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If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simple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had to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for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two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years,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on a loan of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Rs.7 500 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was	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Rs.1 200,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find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annual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simple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rate that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was</a:t>
            </a:r>
            <a:r>
              <a:rPr dirty="0" sz="1800" spc="16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charged.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 3"/>
              <a:buChar char="&gt;"/>
            </a:pPr>
            <a:endParaRPr sz="2200">
              <a:latin typeface="Century Gothic"/>
              <a:cs typeface="Century Gothic"/>
            </a:endParaRPr>
          </a:p>
          <a:p>
            <a:pPr marL="355600" marR="66040" indent="-342900">
              <a:lnSpc>
                <a:spcPct val="100000"/>
              </a:lnSpc>
              <a:spcBef>
                <a:spcPts val="146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If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total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had to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after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4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months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to settle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loan 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borrowed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monthly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simple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rate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1.5%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was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Rs.5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300,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find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loan  amount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385762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Compound</a:t>
            </a:r>
            <a:r>
              <a:rPr dirty="0" sz="3200" spc="-75"/>
              <a:t> </a:t>
            </a:r>
            <a:r>
              <a:rPr dirty="0" sz="3200" spc="-5"/>
              <a:t>Interest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668270" y="1491741"/>
            <a:ext cx="8590915" cy="2728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Compound interest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addition of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to 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principal sum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a loan  or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deposit,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or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other words,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on</a:t>
            </a:r>
            <a:r>
              <a:rPr dirty="0" sz="1800" spc="6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interest.</a:t>
            </a:r>
            <a:endParaRPr sz="1800">
              <a:latin typeface="Century Gothic"/>
              <a:cs typeface="Century Gothic"/>
            </a:endParaRPr>
          </a:p>
          <a:p>
            <a:pPr algn="just" marL="12700">
              <a:lnSpc>
                <a:spcPct val="100000"/>
              </a:lnSpc>
              <a:spcBef>
                <a:spcPts val="1010"/>
              </a:spcBef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Eg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1</a:t>
            </a:r>
            <a:endParaRPr sz="1800">
              <a:latin typeface="Century Gothic"/>
              <a:cs typeface="Century Gothic"/>
            </a:endParaRPr>
          </a:p>
          <a:p>
            <a:pPr algn="just" marL="355600" marR="170815" indent="-342900">
              <a:lnSpc>
                <a:spcPct val="100000"/>
              </a:lnSpc>
              <a:spcBef>
                <a:spcPts val="985"/>
              </a:spcBef>
              <a:buClr>
                <a:srgbClr val="A42F0F"/>
              </a:buClr>
              <a:buFont typeface="Wingdings 3"/>
              <a:buChar char="&gt;"/>
              <a:tabLst>
                <a:tab pos="355600" algn="l"/>
              </a:tabLst>
            </a:pP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If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person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takes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loan of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 10 000 at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compound 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rate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110">
                <a:solidFill>
                  <a:srgbClr val="404040"/>
                </a:solidFill>
                <a:latin typeface="Century Gothic"/>
                <a:cs typeface="Century Gothic"/>
              </a:rPr>
              <a:t>10% 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per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year,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calculate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total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required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repay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entire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loan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 </a:t>
            </a:r>
            <a:r>
              <a:rPr dirty="0" sz="1800" spc="-20">
                <a:solidFill>
                  <a:srgbClr val="404040"/>
                </a:solidFill>
                <a:latin typeface="Century Gothic"/>
                <a:cs typeface="Century Gothic"/>
              </a:rPr>
              <a:t>two</a:t>
            </a:r>
            <a:r>
              <a:rPr dirty="0" sz="1800" spc="4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years.</a:t>
            </a:r>
            <a:endParaRPr sz="1800">
              <a:latin typeface="Century Gothic"/>
              <a:cs typeface="Century Gothic"/>
            </a:endParaRPr>
          </a:p>
          <a:p>
            <a:pPr algn="just" marL="12700">
              <a:lnSpc>
                <a:spcPct val="100000"/>
              </a:lnSpc>
              <a:spcBef>
                <a:spcPts val="1019"/>
              </a:spcBef>
            </a:pPr>
            <a:r>
              <a:rPr dirty="0" u="heavy" sz="1800" b="1" i="1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entury Gothic"/>
                <a:cs typeface="Century Gothic"/>
              </a:rPr>
              <a:t>First</a:t>
            </a:r>
            <a:r>
              <a:rPr dirty="0" u="heavy" sz="1800" spc="-20" b="1" i="1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z="1800" b="1" i="1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entury Gothic"/>
                <a:cs typeface="Century Gothic"/>
              </a:rPr>
              <a:t>method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99232" y="3814570"/>
            <a:ext cx="7242048" cy="29260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4098" y="635253"/>
            <a:ext cx="46888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481965" algn="l"/>
                <a:tab pos="482600" algn="l"/>
              </a:tabLst>
            </a:pPr>
            <a:r>
              <a:rPr dirty="0" sz="1800" b="1" i="1">
                <a:solidFill>
                  <a:srgbClr val="404040"/>
                </a:solidFill>
                <a:latin typeface="Century Gothic"/>
                <a:cs typeface="Century Gothic"/>
              </a:rPr>
              <a:t>study the </a:t>
            </a:r>
            <a:r>
              <a:rPr dirty="0" sz="1800" spc="-5" b="1" i="1">
                <a:solidFill>
                  <a:srgbClr val="404040"/>
                </a:solidFill>
                <a:latin typeface="Century Gothic"/>
                <a:cs typeface="Century Gothic"/>
              </a:rPr>
              <a:t>earlier</a:t>
            </a:r>
            <a:r>
              <a:rPr dirty="0" sz="1800" spc="-120" b="1" i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 i="1">
                <a:solidFill>
                  <a:srgbClr val="404040"/>
                </a:solidFill>
                <a:latin typeface="Century Gothic"/>
                <a:cs typeface="Century Gothic"/>
              </a:rPr>
              <a:t>example………………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69820" y="1071372"/>
            <a:ext cx="8040624" cy="27553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340595" y="1737360"/>
            <a:ext cx="300355" cy="836930"/>
          </a:xfrm>
          <a:custGeom>
            <a:avLst/>
            <a:gdLst/>
            <a:ahLst/>
            <a:cxnLst/>
            <a:rect l="l" t="t" r="r" b="b"/>
            <a:pathLst>
              <a:path w="300354" h="836930">
                <a:moveTo>
                  <a:pt x="0" y="0"/>
                </a:moveTo>
                <a:lnTo>
                  <a:pt x="58441" y="1962"/>
                </a:lnTo>
                <a:lnTo>
                  <a:pt x="106156" y="7318"/>
                </a:lnTo>
                <a:lnTo>
                  <a:pt x="138320" y="15269"/>
                </a:lnTo>
                <a:lnTo>
                  <a:pt x="150113" y="25018"/>
                </a:lnTo>
                <a:lnTo>
                  <a:pt x="150113" y="393318"/>
                </a:lnTo>
                <a:lnTo>
                  <a:pt x="161907" y="403068"/>
                </a:lnTo>
                <a:lnTo>
                  <a:pt x="194071" y="411019"/>
                </a:lnTo>
                <a:lnTo>
                  <a:pt x="241786" y="416375"/>
                </a:lnTo>
                <a:lnTo>
                  <a:pt x="300227" y="418338"/>
                </a:lnTo>
                <a:lnTo>
                  <a:pt x="241786" y="420300"/>
                </a:lnTo>
                <a:lnTo>
                  <a:pt x="194071" y="425656"/>
                </a:lnTo>
                <a:lnTo>
                  <a:pt x="161907" y="433607"/>
                </a:lnTo>
                <a:lnTo>
                  <a:pt x="150113" y="443356"/>
                </a:lnTo>
                <a:lnTo>
                  <a:pt x="150113" y="811656"/>
                </a:lnTo>
                <a:lnTo>
                  <a:pt x="138320" y="821406"/>
                </a:lnTo>
                <a:lnTo>
                  <a:pt x="106156" y="829357"/>
                </a:lnTo>
                <a:lnTo>
                  <a:pt x="58441" y="834713"/>
                </a:lnTo>
                <a:lnTo>
                  <a:pt x="0" y="836676"/>
                </a:lnTo>
              </a:path>
            </a:pathLst>
          </a:custGeom>
          <a:ln w="9143">
            <a:solidFill>
              <a:srgbClr val="9D2C0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720453" y="1923034"/>
            <a:ext cx="1805939" cy="579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1685" algn="l"/>
              </a:tabLst>
            </a:pP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1000</a:t>
            </a: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0	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×110/100</a:t>
            </a:r>
            <a:endParaRPr sz="1800">
              <a:latin typeface="Century Gothic"/>
              <a:cs typeface="Century Gothic"/>
            </a:endParaRPr>
          </a:p>
          <a:p>
            <a:pPr marL="98425">
              <a:lnSpc>
                <a:spcPct val="100000"/>
              </a:lnSpc>
              <a:spcBef>
                <a:spcPts val="35"/>
              </a:spcBef>
            </a:pPr>
            <a:r>
              <a:rPr dirty="0" sz="1800">
                <a:solidFill>
                  <a:srgbClr val="FF0000"/>
                </a:solidFill>
                <a:latin typeface="Century Gothic"/>
                <a:cs typeface="Century Gothic"/>
              </a:rPr>
              <a:t>=</a:t>
            </a:r>
            <a:r>
              <a:rPr dirty="0" sz="1800" spc="-2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FF0000"/>
                </a:solidFill>
                <a:latin typeface="Century Gothic"/>
                <a:cs typeface="Century Gothic"/>
              </a:rPr>
              <a:t>11000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340595" y="2820923"/>
            <a:ext cx="300355" cy="1005840"/>
          </a:xfrm>
          <a:custGeom>
            <a:avLst/>
            <a:gdLst/>
            <a:ahLst/>
            <a:cxnLst/>
            <a:rect l="l" t="t" r="r" b="b"/>
            <a:pathLst>
              <a:path w="300354" h="1005839">
                <a:moveTo>
                  <a:pt x="0" y="0"/>
                </a:moveTo>
                <a:lnTo>
                  <a:pt x="58441" y="1962"/>
                </a:lnTo>
                <a:lnTo>
                  <a:pt x="106156" y="7318"/>
                </a:lnTo>
                <a:lnTo>
                  <a:pt x="138320" y="15269"/>
                </a:lnTo>
                <a:lnTo>
                  <a:pt x="150113" y="25018"/>
                </a:lnTo>
                <a:lnTo>
                  <a:pt x="150113" y="477900"/>
                </a:lnTo>
                <a:lnTo>
                  <a:pt x="161907" y="487650"/>
                </a:lnTo>
                <a:lnTo>
                  <a:pt x="194071" y="495601"/>
                </a:lnTo>
                <a:lnTo>
                  <a:pt x="241786" y="500957"/>
                </a:lnTo>
                <a:lnTo>
                  <a:pt x="300227" y="502920"/>
                </a:lnTo>
                <a:lnTo>
                  <a:pt x="241786" y="504882"/>
                </a:lnTo>
                <a:lnTo>
                  <a:pt x="194071" y="510238"/>
                </a:lnTo>
                <a:lnTo>
                  <a:pt x="161907" y="518189"/>
                </a:lnTo>
                <a:lnTo>
                  <a:pt x="150113" y="527938"/>
                </a:lnTo>
                <a:lnTo>
                  <a:pt x="150113" y="980820"/>
                </a:lnTo>
                <a:lnTo>
                  <a:pt x="138320" y="990570"/>
                </a:lnTo>
                <a:lnTo>
                  <a:pt x="106156" y="998521"/>
                </a:lnTo>
                <a:lnTo>
                  <a:pt x="58441" y="1003877"/>
                </a:lnTo>
                <a:lnTo>
                  <a:pt x="0" y="1005839"/>
                </a:lnTo>
              </a:path>
            </a:pathLst>
          </a:custGeom>
          <a:ln w="9144">
            <a:solidFill>
              <a:srgbClr val="9D2C0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054098" y="3199638"/>
            <a:ext cx="9409430" cy="2148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79055">
              <a:lnSpc>
                <a:spcPts val="2085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11000</a:t>
            </a:r>
            <a:r>
              <a:rPr dirty="0" sz="1800" spc="-55" b="1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×110/100</a:t>
            </a:r>
            <a:endParaRPr sz="1800">
              <a:latin typeface="Century Gothic"/>
              <a:cs typeface="Century Gothic"/>
            </a:endParaRPr>
          </a:p>
          <a:p>
            <a:pPr marL="7724775">
              <a:lnSpc>
                <a:spcPts val="2085"/>
              </a:lnSpc>
            </a:pPr>
            <a:r>
              <a:rPr dirty="0" sz="1800">
                <a:solidFill>
                  <a:srgbClr val="FF0000"/>
                </a:solidFill>
                <a:latin typeface="Century Gothic"/>
                <a:cs typeface="Century Gothic"/>
              </a:rPr>
              <a:t>=12100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200">
              <a:latin typeface="Century Gothic"/>
              <a:cs typeface="Century Gothic"/>
            </a:endParaRPr>
          </a:p>
          <a:p>
            <a:pPr marL="355600" indent="-343535">
              <a:lnSpc>
                <a:spcPct val="100000"/>
              </a:lnSpc>
              <a:spcBef>
                <a:spcPts val="1380"/>
              </a:spcBef>
              <a:buClr>
                <a:srgbClr val="A42F0F"/>
              </a:buClr>
              <a:buFont typeface="Wingdings 3"/>
              <a:buChar char="&gt;"/>
              <a:tabLst>
                <a:tab pos="355600" algn="l"/>
                <a:tab pos="356235" algn="l"/>
              </a:tabLst>
            </a:pPr>
            <a:r>
              <a:rPr dirty="0" u="heavy" sz="1800" spc="-5" b="1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entury Gothic"/>
                <a:cs typeface="Century Gothic"/>
              </a:rPr>
              <a:t>Second</a:t>
            </a:r>
            <a:r>
              <a:rPr dirty="0" u="heavy" sz="1800" spc="-20" b="1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z="1800" b="1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entury Gothic"/>
                <a:cs typeface="Century Gothic"/>
              </a:rPr>
              <a:t>method</a:t>
            </a:r>
            <a:endParaRPr sz="1800">
              <a:latin typeface="Century Gothic"/>
              <a:cs typeface="Century Gothic"/>
            </a:endParaRPr>
          </a:p>
          <a:p>
            <a:pPr marL="355600" indent="-343535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Wingdings 3"/>
              <a:buChar char="&gt;"/>
              <a:tabLst>
                <a:tab pos="355600" algn="l"/>
                <a:tab pos="356235" algn="l"/>
                <a:tab pos="4946650" algn="l"/>
                <a:tab pos="7038975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Loan amount at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end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</a:t>
            </a:r>
            <a:r>
              <a:rPr dirty="0" sz="1800" spc="12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second</a:t>
            </a:r>
            <a:r>
              <a:rPr dirty="0" sz="1800" spc="2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year	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>
                <a:solidFill>
                  <a:srgbClr val="6F2F9F"/>
                </a:solidFill>
                <a:latin typeface="Century Gothic"/>
                <a:cs typeface="Century Gothic"/>
              </a:rPr>
              <a:t>10000</a:t>
            </a:r>
            <a:r>
              <a:rPr dirty="0" sz="1800" spc="20">
                <a:solidFill>
                  <a:srgbClr val="6F2F9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F2F9F"/>
                </a:solidFill>
                <a:latin typeface="Century Gothic"/>
                <a:cs typeface="Century Gothic"/>
              </a:rPr>
              <a:t>×</a:t>
            </a:r>
            <a:r>
              <a:rPr dirty="0" sz="1800" spc="-10">
                <a:solidFill>
                  <a:srgbClr val="6F2F9F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6F2F9F"/>
                </a:solidFill>
                <a:latin typeface="Century Gothic"/>
                <a:cs typeface="Century Gothic"/>
              </a:rPr>
              <a:t>110/100	</a:t>
            </a:r>
            <a:r>
              <a:rPr dirty="0" sz="1800">
                <a:solidFill>
                  <a:srgbClr val="6F2F9F"/>
                </a:solidFill>
                <a:latin typeface="Century Gothic"/>
                <a:cs typeface="Century Gothic"/>
              </a:rPr>
              <a:t>×</a:t>
            </a:r>
            <a:r>
              <a:rPr dirty="0" sz="1800" spc="490">
                <a:solidFill>
                  <a:srgbClr val="6F2F9F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6F2F9F"/>
                </a:solidFill>
                <a:latin typeface="Century Gothic"/>
                <a:cs typeface="Century Gothic"/>
              </a:rPr>
              <a:t>110/100</a:t>
            </a:r>
            <a:endParaRPr sz="1800">
              <a:latin typeface="Century Gothic"/>
              <a:cs typeface="Century Gothic"/>
            </a:endParaRPr>
          </a:p>
          <a:p>
            <a:pPr marL="4965700">
              <a:lnSpc>
                <a:spcPct val="100000"/>
              </a:lnSpc>
              <a:spcBef>
                <a:spcPts val="994"/>
              </a:spcBef>
            </a:pPr>
            <a:r>
              <a:rPr dirty="0" sz="1800">
                <a:solidFill>
                  <a:srgbClr val="6F2F9F"/>
                </a:solidFill>
                <a:latin typeface="Century Gothic"/>
                <a:cs typeface="Century Gothic"/>
              </a:rPr>
              <a:t>=</a:t>
            </a:r>
            <a:r>
              <a:rPr dirty="0" sz="1800" spc="-15">
                <a:solidFill>
                  <a:srgbClr val="6F2F9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6F2F9F"/>
                </a:solidFill>
                <a:latin typeface="Century Gothic"/>
                <a:cs typeface="Century Gothic"/>
              </a:rPr>
              <a:t>Rs12100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06548" y="820928"/>
            <a:ext cx="8535035" cy="2580640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Eg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2</a:t>
            </a:r>
            <a:endParaRPr sz="1800">
              <a:latin typeface="Century Gothic"/>
              <a:cs typeface="Century Gothic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Wingdings 3"/>
              <a:buChar char="&gt;"/>
              <a:tabLst>
                <a:tab pos="419100" algn="l"/>
                <a:tab pos="419734" algn="l"/>
              </a:tabLst>
            </a:pPr>
            <a:r>
              <a:rPr dirty="0"/>
              <a:t>	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person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who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has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loaned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certain amount at 8% interest compounded  yearly,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receives </a:t>
            </a:r>
            <a:r>
              <a:rPr dirty="0" sz="1800" spc="-5">
                <a:solidFill>
                  <a:srgbClr val="FF0000"/>
                </a:solidFill>
                <a:latin typeface="Century Gothic"/>
                <a:cs typeface="Century Gothic"/>
              </a:rPr>
              <a:t>Rs 432 as compound interest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end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20">
                <a:solidFill>
                  <a:srgbClr val="404040"/>
                </a:solidFill>
                <a:latin typeface="Century Gothic"/>
                <a:cs typeface="Century Gothic"/>
              </a:rPr>
              <a:t>two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years.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Find 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he</a:t>
            </a:r>
            <a:r>
              <a:rPr dirty="0" sz="1800" spc="10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loaned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 3"/>
              <a:buChar char="&gt;"/>
            </a:pPr>
            <a:endParaRPr sz="22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147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hrere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it is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easy to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use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second</a:t>
            </a:r>
            <a:r>
              <a:rPr dirty="0" sz="1800" spc="4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method…………..</a:t>
            </a:r>
            <a:endParaRPr sz="18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Take 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he loaned as</a:t>
            </a:r>
            <a:r>
              <a:rPr dirty="0" sz="1800" spc="12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‘y’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06548" y="3502279"/>
            <a:ext cx="2292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80764" y="3532123"/>
            <a:ext cx="228727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entury Gothic"/>
                <a:cs typeface="Century Gothic"/>
              </a:rPr>
              <a:t>Y × </a:t>
            </a:r>
            <a:r>
              <a:rPr dirty="0" sz="1800" spc="-5">
                <a:latin typeface="Century Gothic"/>
                <a:cs typeface="Century Gothic"/>
              </a:rPr>
              <a:t>108/100 </a:t>
            </a:r>
            <a:r>
              <a:rPr dirty="0" sz="1800">
                <a:latin typeface="Century Gothic"/>
                <a:cs typeface="Century Gothic"/>
              </a:rPr>
              <a:t>× 8</a:t>
            </a:r>
            <a:r>
              <a:rPr dirty="0" sz="1800" spc="-70">
                <a:latin typeface="Century Gothic"/>
                <a:cs typeface="Century Gothic"/>
              </a:rPr>
              <a:t> </a:t>
            </a:r>
            <a:r>
              <a:rPr dirty="0" sz="1800" spc="-5">
                <a:latin typeface="Century Gothic"/>
                <a:cs typeface="Century Gothic"/>
              </a:rPr>
              <a:t>/100</a:t>
            </a:r>
            <a:endParaRPr sz="1800">
              <a:latin typeface="Century Gothic"/>
              <a:cs typeface="Century Gothic"/>
            </a:endParaRPr>
          </a:p>
          <a:p>
            <a:pPr algn="ctr" marL="19050">
              <a:lnSpc>
                <a:spcPct val="100000"/>
              </a:lnSpc>
            </a:pPr>
            <a:r>
              <a:rPr dirty="0" sz="1800">
                <a:latin typeface="Century Gothic"/>
                <a:cs typeface="Century Gothic"/>
              </a:rPr>
              <a:t>y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60009" y="4355338"/>
            <a:ext cx="1479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entury Gothic"/>
                <a:cs typeface="Century Gothic"/>
              </a:rPr>
              <a:t>y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60129" y="3532123"/>
            <a:ext cx="191833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entury Gothic"/>
                <a:cs typeface="Century Gothic"/>
              </a:rPr>
              <a:t>=</a:t>
            </a:r>
            <a:r>
              <a:rPr dirty="0" sz="1800" spc="480">
                <a:latin typeface="Century Gothic"/>
                <a:cs typeface="Century Gothic"/>
              </a:rPr>
              <a:t> </a:t>
            </a:r>
            <a:r>
              <a:rPr dirty="0" sz="1800" spc="-5">
                <a:latin typeface="Century Gothic"/>
                <a:cs typeface="Century Gothic"/>
              </a:rPr>
              <a:t>432</a:t>
            </a:r>
            <a:endParaRPr sz="1800">
              <a:latin typeface="Century Gothic"/>
              <a:cs typeface="Century Gothic"/>
            </a:endParaRPr>
          </a:p>
          <a:p>
            <a:pPr marL="29209">
              <a:lnSpc>
                <a:spcPct val="100000"/>
              </a:lnSpc>
            </a:pPr>
            <a:r>
              <a:rPr dirty="0" sz="1800">
                <a:latin typeface="Century Gothic"/>
                <a:cs typeface="Century Gothic"/>
              </a:rPr>
              <a:t>= </a:t>
            </a:r>
            <a:r>
              <a:rPr dirty="0" sz="1800" spc="-5">
                <a:latin typeface="Century Gothic"/>
                <a:cs typeface="Century Gothic"/>
              </a:rPr>
              <a:t>4</a:t>
            </a:r>
            <a:r>
              <a:rPr dirty="0" u="heavy" sz="1800" spc="-5">
                <a:uFill>
                  <a:solidFill>
                    <a:srgbClr val="9D2C0E"/>
                  </a:solidFill>
                </a:uFill>
                <a:latin typeface="Century Gothic"/>
                <a:cs typeface="Century Gothic"/>
              </a:rPr>
              <a:t>32 </a:t>
            </a:r>
            <a:r>
              <a:rPr dirty="0" u="heavy" sz="1800">
                <a:uFill>
                  <a:solidFill>
                    <a:srgbClr val="9D2C0E"/>
                  </a:solidFill>
                </a:uFill>
                <a:latin typeface="Century Gothic"/>
                <a:cs typeface="Century Gothic"/>
              </a:rPr>
              <a:t>× </a:t>
            </a:r>
            <a:r>
              <a:rPr dirty="0" u="heavy" sz="1800" spc="-5">
                <a:uFill>
                  <a:solidFill>
                    <a:srgbClr val="9D2C0E"/>
                  </a:solidFill>
                </a:uFill>
                <a:latin typeface="Century Gothic"/>
                <a:cs typeface="Century Gothic"/>
              </a:rPr>
              <a:t>100 </a:t>
            </a:r>
            <a:r>
              <a:rPr dirty="0" u="heavy" sz="1800">
                <a:uFill>
                  <a:solidFill>
                    <a:srgbClr val="9D2C0E"/>
                  </a:solidFill>
                </a:uFill>
                <a:latin typeface="Century Gothic"/>
                <a:cs typeface="Century Gothic"/>
              </a:rPr>
              <a:t>×</a:t>
            </a:r>
            <a:r>
              <a:rPr dirty="0" u="heavy" sz="1800" spc="-55">
                <a:uFill>
                  <a:solidFill>
                    <a:srgbClr val="9D2C0E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z="1800" spc="-5">
                <a:uFill>
                  <a:solidFill>
                    <a:srgbClr val="9D2C0E"/>
                  </a:solidFill>
                </a:uFill>
                <a:latin typeface="Century Gothic"/>
                <a:cs typeface="Century Gothic"/>
              </a:rPr>
              <a:t>100</a:t>
            </a:r>
            <a:endParaRPr sz="1800">
              <a:latin typeface="Century Gothic"/>
              <a:cs typeface="Century Gothic"/>
            </a:endParaRPr>
          </a:p>
          <a:p>
            <a:pPr marL="417195">
              <a:lnSpc>
                <a:spcPct val="100000"/>
              </a:lnSpc>
            </a:pPr>
            <a:r>
              <a:rPr dirty="0" sz="1800">
                <a:latin typeface="Century Gothic"/>
                <a:cs typeface="Century Gothic"/>
              </a:rPr>
              <a:t>108 ×</a:t>
            </a:r>
            <a:r>
              <a:rPr dirty="0" sz="1800" spc="-10">
                <a:latin typeface="Century Gothic"/>
                <a:cs typeface="Century Gothic"/>
              </a:rPr>
              <a:t> </a:t>
            </a:r>
            <a:r>
              <a:rPr dirty="0" sz="1800">
                <a:latin typeface="Century Gothic"/>
                <a:cs typeface="Century Gothic"/>
              </a:rPr>
              <a:t>8</a:t>
            </a:r>
            <a:endParaRPr sz="1800">
              <a:latin typeface="Century Gothic"/>
              <a:cs typeface="Century Gothic"/>
            </a:endParaRPr>
          </a:p>
          <a:p>
            <a:pPr marL="29209">
              <a:lnSpc>
                <a:spcPct val="100000"/>
              </a:lnSpc>
            </a:pPr>
            <a:r>
              <a:rPr dirty="0" sz="1800">
                <a:latin typeface="Century Gothic"/>
                <a:cs typeface="Century Gothic"/>
              </a:rPr>
              <a:t>=</a:t>
            </a:r>
            <a:r>
              <a:rPr dirty="0" sz="1800" spc="480">
                <a:latin typeface="Century Gothic"/>
                <a:cs typeface="Century Gothic"/>
              </a:rPr>
              <a:t> </a:t>
            </a:r>
            <a:r>
              <a:rPr dirty="0" sz="1800" spc="-10">
                <a:latin typeface="Century Gothic"/>
                <a:cs typeface="Century Gothic"/>
              </a:rPr>
              <a:t>Rs.5000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21711" y="5333238"/>
            <a:ext cx="38493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entury Gothic"/>
                <a:cs typeface="Century Gothic"/>
              </a:rPr>
              <a:t>Do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 spc="-5">
                <a:latin typeface="Century Gothic"/>
                <a:cs typeface="Century Gothic"/>
              </a:rPr>
              <a:t>exercise</a:t>
            </a:r>
            <a:r>
              <a:rPr dirty="0" sz="1800" spc="20">
                <a:latin typeface="Century Gothic"/>
                <a:cs typeface="Century Gothic"/>
              </a:rPr>
              <a:t> </a:t>
            </a:r>
            <a:r>
              <a:rPr dirty="0" sz="1800" spc="-10">
                <a:latin typeface="Century Gothic"/>
                <a:cs typeface="Century Gothic"/>
              </a:rPr>
              <a:t>9.2…………………..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4245610" cy="7931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For further</a:t>
            </a:r>
            <a:r>
              <a:rPr dirty="0" sz="3200" spc="-80"/>
              <a:t> </a:t>
            </a:r>
            <a:r>
              <a:rPr dirty="0" sz="3200" spc="-5"/>
              <a:t>studies……</a:t>
            </a:r>
            <a:endParaRPr sz="3200"/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u="heavy" sz="1800" spc="5" i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Third</a:t>
            </a:r>
            <a:r>
              <a:rPr dirty="0" u="heavy" sz="1800" spc="-35" i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z="1800" spc="-5" i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method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92523" y="1802892"/>
            <a:ext cx="5591556" cy="4258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20923" y="1306067"/>
            <a:ext cx="7863840" cy="4549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03882" y="420370"/>
            <a:ext cx="28924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800" spc="-5" i="1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Example </a:t>
            </a:r>
            <a:r>
              <a:rPr dirty="0" u="heavy" sz="1800" i="1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of third </a:t>
            </a:r>
            <a:r>
              <a:rPr dirty="0" u="heavy" sz="1800" spc="-5" i="1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method</a:t>
            </a:r>
            <a:r>
              <a:rPr dirty="0" u="heavy" sz="1800" spc="-60" i="1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z="1800" i="1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: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37615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Calculating interest </a:t>
            </a:r>
            <a:r>
              <a:rPr dirty="0"/>
              <a:t>on reducing  </a:t>
            </a:r>
            <a:r>
              <a:rPr dirty="0" spc="-5"/>
              <a:t>balance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15108" y="1998929"/>
            <a:ext cx="8573770" cy="431292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355600" marR="74295" indent="-342900">
              <a:lnSpc>
                <a:spcPct val="90000"/>
              </a:lnSpc>
              <a:spcBef>
                <a:spcPts val="31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700" spc="5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goods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we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need can be classified as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essential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goods and luxury goods.  According </a:t>
            </a:r>
            <a:r>
              <a:rPr dirty="0" sz="1700" spc="-10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certain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criteria of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living,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luxury goods may also be considered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as  essential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goods in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some instances. Eg.Refrigarators,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washing machines, 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televisions…………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A42F0F"/>
              </a:buClr>
              <a:buFont typeface="Wingdings 3"/>
              <a:buChar char="&gt;"/>
            </a:pPr>
            <a:endParaRPr sz="3100">
              <a:latin typeface="Century Gothic"/>
              <a:cs typeface="Century Gothic"/>
            </a:endParaRPr>
          </a:p>
          <a:p>
            <a:pPr marL="355600" marR="48895" indent="-342900">
              <a:lnSpc>
                <a:spcPct val="90000"/>
              </a:lnSpc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Some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business establishments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which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promote 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sale of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these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kind of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items  sometimes advertise </a:t>
            </a:r>
            <a:r>
              <a:rPr dirty="0" sz="1700" spc="-10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pay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part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cost of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theses items initially(down  payment) and </a:t>
            </a:r>
            <a:r>
              <a:rPr dirty="0" sz="1700" spc="-10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pay 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balance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in installments.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But for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balance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they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will  also charge an interest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in 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decreasing balance of</a:t>
            </a:r>
            <a:r>
              <a:rPr dirty="0" sz="1700" spc="-12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payment.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 3"/>
              <a:buChar char="&gt;"/>
            </a:pPr>
            <a:endParaRPr sz="2100">
              <a:latin typeface="Century Gothic"/>
              <a:cs typeface="Century Gothic"/>
            </a:endParaRPr>
          </a:p>
          <a:p>
            <a:pPr marL="355600" marR="377190" indent="-342900">
              <a:lnSpc>
                <a:spcPts val="1839"/>
              </a:lnSpc>
              <a:spcBef>
                <a:spcPts val="129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Therefore this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method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of calculating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 interest is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called,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computing the  interest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on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reducing</a:t>
            </a:r>
            <a:r>
              <a:rPr dirty="0" sz="1700" spc="-2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balance.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A42F0F"/>
              </a:buClr>
              <a:buFont typeface="Wingdings 3"/>
              <a:buChar char="&gt;"/>
            </a:pPr>
            <a:endParaRPr sz="3100">
              <a:latin typeface="Century Gothic"/>
              <a:cs typeface="Century Gothic"/>
            </a:endParaRPr>
          </a:p>
          <a:p>
            <a:pPr marL="355600" marR="5080" indent="-342900">
              <a:lnSpc>
                <a:spcPts val="1839"/>
              </a:lnSpc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Once the total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be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calculated, the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monthly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installments  are determined, such that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every installment is of </a:t>
            </a:r>
            <a:r>
              <a:rPr dirty="0" sz="1700" spc="-5">
                <a:solidFill>
                  <a:srgbClr val="404040"/>
                </a:solidFill>
                <a:latin typeface="Century Gothic"/>
                <a:cs typeface="Century Gothic"/>
              </a:rPr>
              <a:t>the same</a:t>
            </a:r>
            <a:r>
              <a:rPr dirty="0" sz="1700" spc="-3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700">
                <a:solidFill>
                  <a:srgbClr val="404040"/>
                </a:solidFill>
                <a:latin typeface="Century Gothic"/>
                <a:cs typeface="Century Gothic"/>
              </a:rPr>
              <a:t>value</a:t>
            </a:r>
            <a:endParaRPr sz="1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532955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Study </a:t>
            </a:r>
            <a:r>
              <a:rPr dirty="0" sz="3200"/>
              <a:t>this</a:t>
            </a:r>
            <a:r>
              <a:rPr dirty="0" sz="3200" spc="-30"/>
              <a:t> </a:t>
            </a:r>
            <a:r>
              <a:rPr dirty="0" sz="3200" spc="-5"/>
              <a:t>example…………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2442972" y="1877567"/>
            <a:ext cx="8503920" cy="18577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442972" y="4408932"/>
            <a:ext cx="8738616" cy="22006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21051" y="470916"/>
            <a:ext cx="8233536" cy="46306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321051" y="5052059"/>
            <a:ext cx="8258556" cy="16032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193023" y="1530047"/>
            <a:ext cx="1025664" cy="1099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244078" y="1555241"/>
            <a:ext cx="927735" cy="13335"/>
          </a:xfrm>
          <a:custGeom>
            <a:avLst/>
            <a:gdLst/>
            <a:ahLst/>
            <a:cxnLst/>
            <a:rect l="l" t="t" r="r" b="b"/>
            <a:pathLst>
              <a:path w="927734" h="13334">
                <a:moveTo>
                  <a:pt x="0" y="0"/>
                </a:moveTo>
                <a:lnTo>
                  <a:pt x="927480" y="13081"/>
                </a:lnTo>
              </a:path>
            </a:pathLst>
          </a:custGeom>
          <a:ln w="22860">
            <a:solidFill>
              <a:srgbClr val="A42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189976" y="2092451"/>
            <a:ext cx="979931" cy="1112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189976" y="3011423"/>
            <a:ext cx="1072896" cy="1219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243316" y="3697223"/>
            <a:ext cx="1072896" cy="1219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8189976" y="4504944"/>
            <a:ext cx="1072896" cy="11887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901428" y="1406652"/>
            <a:ext cx="379730" cy="4171315"/>
          </a:xfrm>
          <a:custGeom>
            <a:avLst/>
            <a:gdLst/>
            <a:ahLst/>
            <a:cxnLst/>
            <a:rect l="l" t="t" r="r" b="b"/>
            <a:pathLst>
              <a:path w="379729" h="4171315">
                <a:moveTo>
                  <a:pt x="0" y="0"/>
                </a:moveTo>
                <a:lnTo>
                  <a:pt x="73828" y="2476"/>
                </a:lnTo>
                <a:lnTo>
                  <a:pt x="134096" y="9239"/>
                </a:lnTo>
                <a:lnTo>
                  <a:pt x="174718" y="19288"/>
                </a:lnTo>
                <a:lnTo>
                  <a:pt x="189611" y="31623"/>
                </a:lnTo>
                <a:lnTo>
                  <a:pt x="189611" y="2053971"/>
                </a:lnTo>
                <a:lnTo>
                  <a:pt x="204503" y="2066305"/>
                </a:lnTo>
                <a:lnTo>
                  <a:pt x="245125" y="2076354"/>
                </a:lnTo>
                <a:lnTo>
                  <a:pt x="305393" y="2083117"/>
                </a:lnTo>
                <a:lnTo>
                  <a:pt x="379222" y="2085594"/>
                </a:lnTo>
                <a:lnTo>
                  <a:pt x="305393" y="2088070"/>
                </a:lnTo>
                <a:lnTo>
                  <a:pt x="245125" y="2094833"/>
                </a:lnTo>
                <a:lnTo>
                  <a:pt x="204503" y="2104882"/>
                </a:lnTo>
                <a:lnTo>
                  <a:pt x="189611" y="2117217"/>
                </a:lnTo>
                <a:lnTo>
                  <a:pt x="189611" y="4139565"/>
                </a:lnTo>
                <a:lnTo>
                  <a:pt x="174718" y="4151899"/>
                </a:lnTo>
                <a:lnTo>
                  <a:pt x="134096" y="4161948"/>
                </a:lnTo>
                <a:lnTo>
                  <a:pt x="73828" y="4168711"/>
                </a:lnTo>
                <a:lnTo>
                  <a:pt x="0" y="4171188"/>
                </a:lnTo>
              </a:path>
            </a:pathLst>
          </a:custGeom>
          <a:ln w="9143">
            <a:solidFill>
              <a:srgbClr val="9D2C0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0451972" y="2772282"/>
            <a:ext cx="1319530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entury Gothic"/>
                <a:cs typeface="Century Gothic"/>
              </a:rPr>
              <a:t>Interest is  calculated  </a:t>
            </a:r>
            <a:r>
              <a:rPr dirty="0" sz="1600" spc="-10">
                <a:latin typeface="Century Gothic"/>
                <a:cs typeface="Century Gothic"/>
              </a:rPr>
              <a:t>according to  reducing  </a:t>
            </a:r>
            <a:r>
              <a:rPr dirty="0" sz="1600" spc="-5">
                <a:latin typeface="Century Gothic"/>
                <a:cs typeface="Century Gothic"/>
              </a:rPr>
              <a:t>balance</a:t>
            </a:r>
            <a:endParaRPr sz="16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21407" y="950975"/>
            <a:ext cx="8942832" cy="24460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121407" y="4245864"/>
            <a:ext cx="8942832" cy="11490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16835" y="4241291"/>
            <a:ext cx="8952230" cy="1158240"/>
          </a:xfrm>
          <a:custGeom>
            <a:avLst/>
            <a:gdLst/>
            <a:ahLst/>
            <a:cxnLst/>
            <a:rect l="l" t="t" r="r" b="b"/>
            <a:pathLst>
              <a:path w="8952230" h="1158239">
                <a:moveTo>
                  <a:pt x="0" y="1158240"/>
                </a:moveTo>
                <a:lnTo>
                  <a:pt x="8951975" y="1158240"/>
                </a:lnTo>
                <a:lnTo>
                  <a:pt x="8951975" y="0"/>
                </a:lnTo>
                <a:lnTo>
                  <a:pt x="0" y="0"/>
                </a:lnTo>
                <a:lnTo>
                  <a:pt x="0" y="1158240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2851404" cy="68595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0" y="6858000"/>
                </a:moveTo>
                <a:lnTo>
                  <a:pt x="182880" y="6858000"/>
                </a:lnTo>
                <a:lnTo>
                  <a:pt x="18288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766E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4323588"/>
            <a:ext cx="1743075" cy="779145"/>
          </a:xfrm>
          <a:custGeom>
            <a:avLst/>
            <a:gdLst/>
            <a:ahLst/>
            <a:cxnLst/>
            <a:rect l="l" t="t" r="r" b="b"/>
            <a:pathLst>
              <a:path w="1743075" h="779145">
                <a:moveTo>
                  <a:pt x="1346200" y="0"/>
                </a:moveTo>
                <a:lnTo>
                  <a:pt x="0" y="0"/>
                </a:lnTo>
                <a:lnTo>
                  <a:pt x="0" y="778763"/>
                </a:lnTo>
                <a:lnTo>
                  <a:pt x="1346200" y="778763"/>
                </a:lnTo>
                <a:lnTo>
                  <a:pt x="1355891" y="777956"/>
                </a:lnTo>
                <a:lnTo>
                  <a:pt x="1363821" y="775827"/>
                </a:lnTo>
                <a:lnTo>
                  <a:pt x="1369988" y="772816"/>
                </a:lnTo>
                <a:lnTo>
                  <a:pt x="1374394" y="769366"/>
                </a:lnTo>
                <a:lnTo>
                  <a:pt x="1374394" y="764667"/>
                </a:lnTo>
                <a:lnTo>
                  <a:pt x="1379093" y="764667"/>
                </a:lnTo>
                <a:lnTo>
                  <a:pt x="1735582" y="408178"/>
                </a:lnTo>
                <a:lnTo>
                  <a:pt x="1740868" y="399587"/>
                </a:lnTo>
                <a:lnTo>
                  <a:pt x="1742630" y="388794"/>
                </a:lnTo>
                <a:lnTo>
                  <a:pt x="1740868" y="377120"/>
                </a:lnTo>
                <a:lnTo>
                  <a:pt x="1735582" y="365887"/>
                </a:lnTo>
                <a:lnTo>
                  <a:pt x="1379093" y="14097"/>
                </a:lnTo>
                <a:lnTo>
                  <a:pt x="1379093" y="9398"/>
                </a:lnTo>
                <a:lnTo>
                  <a:pt x="1374394" y="9398"/>
                </a:lnTo>
                <a:lnTo>
                  <a:pt x="1369988" y="5947"/>
                </a:lnTo>
                <a:lnTo>
                  <a:pt x="1363821" y="2936"/>
                </a:lnTo>
                <a:lnTo>
                  <a:pt x="1355891" y="807"/>
                </a:lnTo>
                <a:lnTo>
                  <a:pt x="1346200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68270" y="747140"/>
            <a:ext cx="4107179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800" b="1">
                <a:solidFill>
                  <a:srgbClr val="585858"/>
                </a:solidFill>
                <a:uFill>
                  <a:solidFill>
                    <a:srgbClr val="585858"/>
                  </a:solidFill>
                </a:uFill>
                <a:latin typeface="Century Gothic"/>
                <a:cs typeface="Century Gothic"/>
              </a:rPr>
              <a:t>Follow these</a:t>
            </a:r>
            <a:r>
              <a:rPr dirty="0" u="heavy" sz="1800" spc="-114" b="1">
                <a:solidFill>
                  <a:srgbClr val="585858"/>
                </a:solidFill>
                <a:uFill>
                  <a:solidFill>
                    <a:srgbClr val="585858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z="1800" b="1">
                <a:solidFill>
                  <a:srgbClr val="585858"/>
                </a:solidFill>
                <a:uFill>
                  <a:solidFill>
                    <a:srgbClr val="585858"/>
                  </a:solidFill>
                </a:uFill>
                <a:latin typeface="Century Gothic"/>
                <a:cs typeface="Century Gothic"/>
              </a:rPr>
              <a:t>instructions……………….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68270" y="1548765"/>
            <a:ext cx="8320405" cy="3256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Write the note </a:t>
            </a:r>
            <a:r>
              <a:rPr dirty="0" sz="1800" spc="10">
                <a:solidFill>
                  <a:srgbClr val="585858"/>
                </a:solidFill>
                <a:latin typeface="Century Gothic"/>
                <a:cs typeface="Century Gothic"/>
              </a:rPr>
              <a:t>in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slide 3 &amp;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do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review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exercise </a:t>
            </a:r>
            <a:r>
              <a:rPr dirty="0" sz="1800" spc="10">
                <a:solidFill>
                  <a:srgbClr val="585858"/>
                </a:solidFill>
                <a:latin typeface="Century Gothic"/>
                <a:cs typeface="Century Gothic"/>
              </a:rPr>
              <a:t>in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slide</a:t>
            </a:r>
            <a:r>
              <a:rPr dirty="0" sz="1800" spc="25">
                <a:solidFill>
                  <a:srgbClr val="585858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6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"/>
              <a:buChar char=""/>
            </a:pPr>
            <a:endParaRPr sz="2200">
              <a:latin typeface="Century Gothic"/>
              <a:cs typeface="Century Gothic"/>
            </a:endParaRPr>
          </a:p>
          <a:p>
            <a:pPr marL="299085" indent="-287020">
              <a:lnSpc>
                <a:spcPct val="100000"/>
              </a:lnSpc>
              <a:spcBef>
                <a:spcPts val="1470"/>
              </a:spcBef>
              <a:buClr>
                <a:srgbClr val="A42F0F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Write the note </a:t>
            </a:r>
            <a:r>
              <a:rPr dirty="0" sz="1800" spc="10">
                <a:solidFill>
                  <a:srgbClr val="585858"/>
                </a:solidFill>
                <a:latin typeface="Century Gothic"/>
                <a:cs typeface="Century Gothic"/>
              </a:rPr>
              <a:t>in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slides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7,8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&amp;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do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exercise </a:t>
            </a:r>
            <a:r>
              <a:rPr dirty="0" sz="1800" spc="10">
                <a:solidFill>
                  <a:srgbClr val="585858"/>
                </a:solidFill>
                <a:latin typeface="Century Gothic"/>
                <a:cs typeface="Century Gothic"/>
              </a:rPr>
              <a:t>in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slide</a:t>
            </a:r>
            <a:r>
              <a:rPr dirty="0" sz="1800" spc="95">
                <a:solidFill>
                  <a:srgbClr val="585858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10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"/>
              <a:buChar char=""/>
            </a:pPr>
            <a:endParaRPr sz="2200">
              <a:latin typeface="Century Gothic"/>
              <a:cs typeface="Century Gothic"/>
            </a:endParaRPr>
          </a:p>
          <a:p>
            <a:pPr marL="299085" indent="-287020">
              <a:lnSpc>
                <a:spcPct val="100000"/>
              </a:lnSpc>
              <a:spcBef>
                <a:spcPts val="1465"/>
              </a:spcBef>
              <a:buClr>
                <a:srgbClr val="A42F0F"/>
              </a:buClr>
              <a:buFont typeface="Wingdings"/>
              <a:buChar char=""/>
              <a:tabLst>
                <a:tab pos="299720" algn="l"/>
              </a:tabLst>
            </a:pP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Write the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topic, definition </a:t>
            </a:r>
            <a:r>
              <a:rPr dirty="0" sz="1800" spc="10">
                <a:solidFill>
                  <a:srgbClr val="585858"/>
                </a:solidFill>
                <a:latin typeface="Century Gothic"/>
                <a:cs typeface="Century Gothic"/>
              </a:rPr>
              <a:t>in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slide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11.Then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study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examples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and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do</a:t>
            </a:r>
            <a:r>
              <a:rPr dirty="0" sz="1800" spc="160">
                <a:solidFill>
                  <a:srgbClr val="585858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the</a:t>
            </a:r>
            <a:endParaRPr sz="1800">
              <a:latin typeface="Century Gothic"/>
              <a:cs typeface="Century Gothic"/>
            </a:endParaRPr>
          </a:p>
          <a:p>
            <a:pPr marL="299085">
              <a:lnSpc>
                <a:spcPct val="100000"/>
              </a:lnSpc>
            </a:pP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exercise</a:t>
            </a:r>
            <a:r>
              <a:rPr dirty="0" sz="1800" spc="-15">
                <a:solidFill>
                  <a:srgbClr val="585858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9.2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200">
              <a:latin typeface="Century Gothic"/>
              <a:cs typeface="Century Gothic"/>
            </a:endParaRPr>
          </a:p>
          <a:p>
            <a:pPr marL="299085" marR="608965" indent="-287020">
              <a:lnSpc>
                <a:spcPct val="100000"/>
              </a:lnSpc>
              <a:spcBef>
                <a:spcPts val="1455"/>
              </a:spcBef>
              <a:buClr>
                <a:srgbClr val="A42F0F"/>
              </a:buClr>
              <a:buFont typeface="Wingdings"/>
              <a:buChar char=""/>
              <a:tabLst>
                <a:tab pos="299720" algn="l"/>
                <a:tab pos="5909310" algn="l"/>
              </a:tabLst>
            </a:pP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Write the note </a:t>
            </a:r>
            <a:r>
              <a:rPr dirty="0" sz="1800" spc="10">
                <a:solidFill>
                  <a:srgbClr val="585858"/>
                </a:solidFill>
                <a:latin typeface="Century Gothic"/>
                <a:cs typeface="Century Gothic"/>
              </a:rPr>
              <a:t>in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slides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16,23 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&amp;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do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the</a:t>
            </a:r>
            <a:r>
              <a:rPr dirty="0" sz="1800" spc="200">
                <a:solidFill>
                  <a:srgbClr val="585858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exercise</a:t>
            </a:r>
            <a:r>
              <a:rPr dirty="0" sz="1800" spc="10">
                <a:solidFill>
                  <a:srgbClr val="585858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entury Gothic"/>
                <a:cs typeface="Century Gothic"/>
              </a:rPr>
              <a:t>9.1	</a:t>
            </a:r>
            <a:r>
              <a:rPr dirty="0" sz="1800">
                <a:solidFill>
                  <a:srgbClr val="585858"/>
                </a:solidFill>
                <a:latin typeface="Century Gothic"/>
                <a:cs typeface="Century Gothic"/>
              </a:rPr>
              <a:t>&amp;</a:t>
            </a:r>
            <a:r>
              <a:rPr dirty="0" sz="1800" spc="-35">
                <a:solidFill>
                  <a:srgbClr val="585858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entury Gothic"/>
                <a:cs typeface="Century Gothic"/>
              </a:rPr>
              <a:t>Miscellaneous  Exercise.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08504" y="848867"/>
            <a:ext cx="8167116" cy="5103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42744" y="865631"/>
            <a:ext cx="8529828" cy="20467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174492" y="3067811"/>
            <a:ext cx="6387083" cy="1046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983863" y="4599558"/>
            <a:ext cx="14795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Month 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units</a:t>
            </a:r>
            <a:r>
              <a:rPr dirty="0" sz="1800" spc="-125" b="1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=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92106" y="4599558"/>
            <a:ext cx="10972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n (n+1)/</a:t>
            </a:r>
            <a:r>
              <a:rPr dirty="0" sz="1800" spc="-120" b="1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2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59445" y="4599558"/>
            <a:ext cx="28644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00AFEF"/>
                </a:solidFill>
                <a:latin typeface="Century Gothic"/>
                <a:cs typeface="Century Gothic"/>
              </a:rPr>
              <a:t>n </a:t>
            </a:r>
            <a:r>
              <a:rPr dirty="0" sz="1800" spc="-5">
                <a:solidFill>
                  <a:srgbClr val="00AFEF"/>
                </a:solidFill>
                <a:latin typeface="Century Gothic"/>
                <a:cs typeface="Century Gothic"/>
              </a:rPr>
              <a:t>=number </a:t>
            </a:r>
            <a:r>
              <a:rPr dirty="0" sz="1800">
                <a:solidFill>
                  <a:srgbClr val="00AFEF"/>
                </a:solidFill>
                <a:latin typeface="Century Gothic"/>
                <a:cs typeface="Century Gothic"/>
              </a:rPr>
              <a:t>of</a:t>
            </a:r>
            <a:r>
              <a:rPr dirty="0" sz="1800" spc="450">
                <a:solidFill>
                  <a:srgbClr val="00AFEF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00AFEF"/>
                </a:solidFill>
                <a:latin typeface="Century Gothic"/>
                <a:cs typeface="Century Gothic"/>
              </a:rPr>
              <a:t>instalments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20339" y="1388363"/>
            <a:ext cx="8252459" cy="1563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361176" y="2534411"/>
            <a:ext cx="843280" cy="986790"/>
          </a:xfrm>
          <a:custGeom>
            <a:avLst/>
            <a:gdLst/>
            <a:ahLst/>
            <a:cxnLst/>
            <a:rect l="l" t="t" r="r" b="b"/>
            <a:pathLst>
              <a:path w="843279" h="986789">
                <a:moveTo>
                  <a:pt x="54322" y="53842"/>
                </a:moveTo>
                <a:lnTo>
                  <a:pt x="44650" y="62074"/>
                </a:lnTo>
                <a:lnTo>
                  <a:pt x="833501" y="986536"/>
                </a:lnTo>
                <a:lnTo>
                  <a:pt x="837438" y="986789"/>
                </a:lnTo>
                <a:lnTo>
                  <a:pt x="842772" y="982217"/>
                </a:lnTo>
                <a:lnTo>
                  <a:pt x="843152" y="978280"/>
                </a:lnTo>
                <a:lnTo>
                  <a:pt x="54322" y="53842"/>
                </a:lnTo>
                <a:close/>
              </a:path>
              <a:path w="843279" h="986789">
                <a:moveTo>
                  <a:pt x="0" y="0"/>
                </a:moveTo>
                <a:lnTo>
                  <a:pt x="20447" y="82676"/>
                </a:lnTo>
                <a:lnTo>
                  <a:pt x="44650" y="62074"/>
                </a:lnTo>
                <a:lnTo>
                  <a:pt x="34162" y="49784"/>
                </a:lnTo>
                <a:lnTo>
                  <a:pt x="34416" y="45720"/>
                </a:lnTo>
                <a:lnTo>
                  <a:pt x="39750" y="41148"/>
                </a:lnTo>
                <a:lnTo>
                  <a:pt x="69235" y="41148"/>
                </a:lnTo>
                <a:lnTo>
                  <a:pt x="78486" y="33274"/>
                </a:lnTo>
                <a:lnTo>
                  <a:pt x="0" y="0"/>
                </a:lnTo>
                <a:close/>
              </a:path>
              <a:path w="843279" h="986789">
                <a:moveTo>
                  <a:pt x="39750" y="41148"/>
                </a:moveTo>
                <a:lnTo>
                  <a:pt x="34416" y="45720"/>
                </a:lnTo>
                <a:lnTo>
                  <a:pt x="34162" y="49784"/>
                </a:lnTo>
                <a:lnTo>
                  <a:pt x="44650" y="62074"/>
                </a:lnTo>
                <a:lnTo>
                  <a:pt x="54322" y="53842"/>
                </a:lnTo>
                <a:lnTo>
                  <a:pt x="43814" y="41528"/>
                </a:lnTo>
                <a:lnTo>
                  <a:pt x="39750" y="41148"/>
                </a:lnTo>
                <a:close/>
              </a:path>
              <a:path w="843279" h="986789">
                <a:moveTo>
                  <a:pt x="69235" y="41148"/>
                </a:moveTo>
                <a:lnTo>
                  <a:pt x="39750" y="41148"/>
                </a:lnTo>
                <a:lnTo>
                  <a:pt x="43814" y="41528"/>
                </a:lnTo>
                <a:lnTo>
                  <a:pt x="54322" y="53842"/>
                </a:lnTo>
                <a:lnTo>
                  <a:pt x="69235" y="41148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716779" y="2391155"/>
            <a:ext cx="821055" cy="1123950"/>
          </a:xfrm>
          <a:custGeom>
            <a:avLst/>
            <a:gdLst/>
            <a:ahLst/>
            <a:cxnLst/>
            <a:rect l="l" t="t" r="r" b="b"/>
            <a:pathLst>
              <a:path w="821054" h="1123950">
                <a:moveTo>
                  <a:pt x="31750" y="1047242"/>
                </a:moveTo>
                <a:lnTo>
                  <a:pt x="0" y="1047242"/>
                </a:lnTo>
                <a:lnTo>
                  <a:pt x="38100" y="1123442"/>
                </a:lnTo>
                <a:lnTo>
                  <a:pt x="66675" y="1066292"/>
                </a:lnTo>
                <a:lnTo>
                  <a:pt x="34544" y="1066292"/>
                </a:lnTo>
                <a:lnTo>
                  <a:pt x="31750" y="1063371"/>
                </a:lnTo>
                <a:lnTo>
                  <a:pt x="31750" y="1047242"/>
                </a:lnTo>
                <a:close/>
              </a:path>
              <a:path w="821054" h="1123950">
                <a:moveTo>
                  <a:pt x="776351" y="555371"/>
                </a:moveTo>
                <a:lnTo>
                  <a:pt x="34544" y="555371"/>
                </a:lnTo>
                <a:lnTo>
                  <a:pt x="31750" y="558165"/>
                </a:lnTo>
                <a:lnTo>
                  <a:pt x="31750" y="1063371"/>
                </a:lnTo>
                <a:lnTo>
                  <a:pt x="34544" y="1066292"/>
                </a:lnTo>
                <a:lnTo>
                  <a:pt x="41656" y="1066292"/>
                </a:lnTo>
                <a:lnTo>
                  <a:pt x="44450" y="1063371"/>
                </a:lnTo>
                <a:lnTo>
                  <a:pt x="44450" y="568071"/>
                </a:lnTo>
                <a:lnTo>
                  <a:pt x="38100" y="568071"/>
                </a:lnTo>
                <a:lnTo>
                  <a:pt x="44450" y="561721"/>
                </a:lnTo>
                <a:lnTo>
                  <a:pt x="776351" y="561721"/>
                </a:lnTo>
                <a:lnTo>
                  <a:pt x="776351" y="555371"/>
                </a:lnTo>
                <a:close/>
              </a:path>
              <a:path w="821054" h="1123950">
                <a:moveTo>
                  <a:pt x="76200" y="1047242"/>
                </a:moveTo>
                <a:lnTo>
                  <a:pt x="44450" y="1047242"/>
                </a:lnTo>
                <a:lnTo>
                  <a:pt x="44450" y="1063371"/>
                </a:lnTo>
                <a:lnTo>
                  <a:pt x="41656" y="1066292"/>
                </a:lnTo>
                <a:lnTo>
                  <a:pt x="66675" y="1066292"/>
                </a:lnTo>
                <a:lnTo>
                  <a:pt x="76200" y="1047242"/>
                </a:lnTo>
                <a:close/>
              </a:path>
              <a:path w="821054" h="1123950">
                <a:moveTo>
                  <a:pt x="44450" y="561721"/>
                </a:moveTo>
                <a:lnTo>
                  <a:pt x="38100" y="568071"/>
                </a:lnTo>
                <a:lnTo>
                  <a:pt x="44450" y="568071"/>
                </a:lnTo>
                <a:lnTo>
                  <a:pt x="44450" y="561721"/>
                </a:lnTo>
                <a:close/>
              </a:path>
              <a:path w="821054" h="1123950">
                <a:moveTo>
                  <a:pt x="789051" y="555371"/>
                </a:moveTo>
                <a:lnTo>
                  <a:pt x="782701" y="555371"/>
                </a:lnTo>
                <a:lnTo>
                  <a:pt x="776351" y="561721"/>
                </a:lnTo>
                <a:lnTo>
                  <a:pt x="44450" y="561721"/>
                </a:lnTo>
                <a:lnTo>
                  <a:pt x="44450" y="568071"/>
                </a:lnTo>
                <a:lnTo>
                  <a:pt x="786130" y="568071"/>
                </a:lnTo>
                <a:lnTo>
                  <a:pt x="789051" y="565150"/>
                </a:lnTo>
                <a:lnTo>
                  <a:pt x="789051" y="555371"/>
                </a:lnTo>
                <a:close/>
              </a:path>
              <a:path w="821054" h="1123950">
                <a:moveTo>
                  <a:pt x="786130" y="57150"/>
                </a:moveTo>
                <a:lnTo>
                  <a:pt x="779145" y="57150"/>
                </a:lnTo>
                <a:lnTo>
                  <a:pt x="776351" y="59944"/>
                </a:lnTo>
                <a:lnTo>
                  <a:pt x="776351" y="561721"/>
                </a:lnTo>
                <a:lnTo>
                  <a:pt x="782701" y="555371"/>
                </a:lnTo>
                <a:lnTo>
                  <a:pt x="789051" y="555371"/>
                </a:lnTo>
                <a:lnTo>
                  <a:pt x="789051" y="59944"/>
                </a:lnTo>
                <a:lnTo>
                  <a:pt x="786130" y="57150"/>
                </a:lnTo>
                <a:close/>
              </a:path>
              <a:path w="821054" h="1123950">
                <a:moveTo>
                  <a:pt x="782701" y="0"/>
                </a:moveTo>
                <a:lnTo>
                  <a:pt x="744601" y="76200"/>
                </a:lnTo>
                <a:lnTo>
                  <a:pt x="776351" y="76200"/>
                </a:lnTo>
                <a:lnTo>
                  <a:pt x="776351" y="59944"/>
                </a:lnTo>
                <a:lnTo>
                  <a:pt x="779145" y="57150"/>
                </a:lnTo>
                <a:lnTo>
                  <a:pt x="811276" y="57150"/>
                </a:lnTo>
                <a:lnTo>
                  <a:pt x="782701" y="0"/>
                </a:lnTo>
                <a:close/>
              </a:path>
              <a:path w="821054" h="1123950">
                <a:moveTo>
                  <a:pt x="811276" y="57150"/>
                </a:moveTo>
                <a:lnTo>
                  <a:pt x="786130" y="57150"/>
                </a:lnTo>
                <a:lnTo>
                  <a:pt x="789051" y="59944"/>
                </a:lnTo>
                <a:lnTo>
                  <a:pt x="789051" y="76200"/>
                </a:lnTo>
                <a:lnTo>
                  <a:pt x="820801" y="76200"/>
                </a:lnTo>
                <a:lnTo>
                  <a:pt x="811276" y="5715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795521" y="4689729"/>
            <a:ext cx="52609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Total Interest = Interest 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per </a:t>
            </a: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month × month</a:t>
            </a:r>
            <a:r>
              <a:rPr dirty="0" sz="1800" spc="-254" b="1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units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76618" y="3647694"/>
            <a:ext cx="14643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00AFEF"/>
                </a:solidFill>
                <a:latin typeface="Century Gothic"/>
                <a:cs typeface="Century Gothic"/>
              </a:rPr>
              <a:t>Monthly</a:t>
            </a:r>
            <a:r>
              <a:rPr dirty="0" sz="1800" spc="-70">
                <a:solidFill>
                  <a:srgbClr val="00AFEF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00AFEF"/>
                </a:solidFill>
                <a:latin typeface="Century Gothic"/>
                <a:cs typeface="Century Gothic"/>
              </a:rPr>
              <a:t>units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95521" y="3619880"/>
            <a:ext cx="20485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00AFEF"/>
                </a:solidFill>
                <a:latin typeface="Century Gothic"/>
                <a:cs typeface="Century Gothic"/>
              </a:rPr>
              <a:t>Interest per</a:t>
            </a:r>
            <a:r>
              <a:rPr dirty="0" sz="1800" spc="-25">
                <a:solidFill>
                  <a:srgbClr val="00AFEF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00AFEF"/>
                </a:solidFill>
                <a:latin typeface="Century Gothic"/>
                <a:cs typeface="Century Gothic"/>
              </a:rPr>
              <a:t>month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276987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To</a:t>
            </a:r>
            <a:r>
              <a:rPr dirty="0" sz="3200" spc="-55"/>
              <a:t> </a:t>
            </a:r>
            <a:r>
              <a:rPr dirty="0" sz="3200" spc="-5"/>
              <a:t>remember: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75278" y="3136138"/>
            <a:ext cx="29946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8175" algn="l"/>
              </a:tabLst>
            </a:pP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Monthly 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units</a:t>
            </a:r>
            <a:r>
              <a:rPr dirty="0" sz="1800" spc="-25" b="1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=	n (n+1)/</a:t>
            </a:r>
            <a:r>
              <a:rPr dirty="0" sz="1800" spc="-105" b="1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2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9460" y="3092322"/>
            <a:ext cx="28657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1950" algn="l"/>
              </a:tabLst>
            </a:pPr>
            <a:r>
              <a:rPr dirty="0" sz="1800">
                <a:solidFill>
                  <a:srgbClr val="00AFEF"/>
                </a:solidFill>
                <a:latin typeface="Century Gothic"/>
                <a:cs typeface="Century Gothic"/>
              </a:rPr>
              <a:t>n</a:t>
            </a:r>
            <a:r>
              <a:rPr dirty="0" sz="1800" spc="-5">
                <a:solidFill>
                  <a:srgbClr val="00AFEF"/>
                </a:solidFill>
                <a:latin typeface="Century Gothic"/>
                <a:cs typeface="Century Gothic"/>
              </a:rPr>
              <a:t> =number</a:t>
            </a:r>
            <a:r>
              <a:rPr dirty="0" sz="1800" spc="25">
                <a:solidFill>
                  <a:srgbClr val="00AFEF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00AFEF"/>
                </a:solidFill>
                <a:latin typeface="Century Gothic"/>
                <a:cs typeface="Century Gothic"/>
              </a:rPr>
              <a:t>of	</a:t>
            </a:r>
            <a:r>
              <a:rPr dirty="0" sz="1800" spc="-5">
                <a:solidFill>
                  <a:srgbClr val="00AFEF"/>
                </a:solidFill>
                <a:latin typeface="Century Gothic"/>
                <a:cs typeface="Century Gothic"/>
              </a:rPr>
              <a:t>instalments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84167" y="3736085"/>
            <a:ext cx="54502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Total Interest = Interest 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per </a:t>
            </a:r>
            <a:r>
              <a:rPr dirty="0" sz="1800" b="1">
                <a:solidFill>
                  <a:srgbClr val="FF0000"/>
                </a:solidFill>
                <a:latin typeface="Century Gothic"/>
                <a:cs typeface="Century Gothic"/>
              </a:rPr>
              <a:t>month × monthly</a:t>
            </a:r>
            <a:r>
              <a:rPr dirty="0" sz="1800" spc="-245" b="1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FF0000"/>
                </a:solidFill>
                <a:latin typeface="Century Gothic"/>
                <a:cs typeface="Century Gothic"/>
              </a:rPr>
              <a:t>units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9300"/>
            <a:ext cx="70135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b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Calculating monthly</a:t>
            </a:r>
            <a:r>
              <a:rPr dirty="0" u="heavy" spc="-50" b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pc="-5" b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installment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68270" y="1464309"/>
            <a:ext cx="8632825" cy="20345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Example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1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A42F0F"/>
              </a:buClr>
              <a:buFont typeface="Wingdings 3"/>
              <a:buChar char="&gt;"/>
            </a:pPr>
            <a:endParaRPr sz="3200">
              <a:latin typeface="Century Gothic"/>
              <a:cs typeface="Century Gothic"/>
            </a:endParaRPr>
          </a:p>
          <a:p>
            <a:pPr marL="355600" marR="5080" indent="-342900">
              <a:lnSpc>
                <a:spcPts val="1939"/>
              </a:lnSpc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cost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a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washing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machine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Rs72000.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It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can also be bought by paying 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Rs.20000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down payment and 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balance can be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13 equal  monthly installments.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establishments charges an interest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9%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the  decreasing balance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payment.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Find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800" spc="5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an  installment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8270" y="3851528"/>
            <a:ext cx="3813175" cy="114427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Answer:</a:t>
            </a:r>
            <a:endParaRPr sz="18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remaining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balance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to</a:t>
            </a:r>
            <a:r>
              <a:rPr dirty="0" sz="1800" spc="-6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41616" y="4220336"/>
            <a:ext cx="2095500" cy="775335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(Rs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72000-</a:t>
            </a:r>
            <a:r>
              <a:rPr dirty="0" sz="1800" spc="-2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20000)</a:t>
            </a:r>
            <a:endParaRPr sz="1800">
              <a:latin typeface="Century Gothic"/>
              <a:cs typeface="Century Gothic"/>
            </a:endParaRPr>
          </a:p>
          <a:p>
            <a:pPr marL="254635">
              <a:lnSpc>
                <a:spcPct val="100000"/>
              </a:lnSpc>
              <a:spcBef>
                <a:spcPts val="795"/>
              </a:spcBef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52000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68270" y="4970576"/>
            <a:ext cx="6378575" cy="772160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8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loan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share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one month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 52000</a:t>
            </a:r>
            <a:r>
              <a:rPr dirty="0" sz="1800" spc="2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÷13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  <a:tabLst>
                <a:tab pos="4801235" algn="l"/>
              </a:tabLst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r>
              <a:rPr dirty="0" sz="1800" spc="405">
                <a:solidFill>
                  <a:srgbClr val="A42F0F"/>
                </a:solidFill>
                <a:latin typeface="Times New Roman"/>
                <a:cs typeface="Times New Roman"/>
              </a:rPr>
              <a:t>	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</a:t>
            </a:r>
            <a:r>
              <a:rPr dirty="0" sz="1800" spc="47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4000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374900" y="501580"/>
          <a:ext cx="8388350" cy="4293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435"/>
                <a:gridCol w="3416935"/>
                <a:gridCol w="2407285"/>
                <a:gridCol w="2258694"/>
              </a:tblGrid>
              <a:tr h="10819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ts val="2095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Monthly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units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6902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n </a:t>
                      </a:r>
                      <a:r>
                        <a:rPr dirty="0" sz="1800" spc="-1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(n+1)/</a:t>
                      </a:r>
                      <a:r>
                        <a:rPr dirty="0" sz="1800" spc="7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71755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</a:t>
                      </a:r>
                      <a:r>
                        <a:rPr dirty="0" sz="1800" spc="-1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(13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 </a:t>
                      </a:r>
                      <a:r>
                        <a:rPr dirty="0" sz="1800" spc="-1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14)/</a:t>
                      </a:r>
                      <a:r>
                        <a:rPr dirty="0" sz="1800" spc="3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2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717550">
                        <a:lnSpc>
                          <a:spcPts val="2095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91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800" spc="-5">
                          <a:solidFill>
                            <a:srgbClr val="00AFEF"/>
                          </a:solidFill>
                          <a:latin typeface="Century Gothic"/>
                          <a:cs typeface="Century Gothic"/>
                        </a:rPr>
                        <a:t>n=13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270"/>
                </a:tc>
              </a:tr>
              <a:tr h="84011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123189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Total</a:t>
                      </a:r>
                      <a:r>
                        <a:rPr dirty="0" sz="1800" spc="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interest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23189"/>
                </a:tc>
                <a:tc gridSpan="2">
                  <a:txBody>
                    <a:bodyPr/>
                    <a:lstStyle/>
                    <a:p>
                      <a:pPr marL="70040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interest per month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monthly</a:t>
                      </a:r>
                      <a:r>
                        <a:rPr dirty="0" sz="1800" spc="7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units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71755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</a:t>
                      </a:r>
                      <a:r>
                        <a:rPr dirty="0" sz="1800" spc="-1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(4000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9)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</a:t>
                      </a:r>
                      <a:r>
                        <a:rPr dirty="0" sz="1800" spc="4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91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2318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716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ts val="2095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850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69215" marR="574675">
                        <a:lnSpc>
                          <a:spcPct val="292800"/>
                        </a:lnSpc>
                      </a:pP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The total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amount 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to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paid  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The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monthly</a:t>
                      </a:r>
                      <a:r>
                        <a:rPr dirty="0" sz="1800" spc="2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instalment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905"/>
                </a:tc>
                <a:tc gridSpan="2">
                  <a:txBody>
                    <a:bodyPr/>
                    <a:lstStyle/>
                    <a:p>
                      <a:pPr marL="13519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100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653415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Rs</a:t>
                      </a:r>
                      <a:r>
                        <a:rPr dirty="0" sz="1800" spc="-9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32760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52000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+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32760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589915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Rs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84760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582295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Rs 84760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÷</a:t>
                      </a:r>
                      <a:r>
                        <a:rPr dirty="0" sz="1800" spc="4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13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589915">
                        <a:lnSpc>
                          <a:spcPts val="2095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 </a:t>
                      </a:r>
                      <a:r>
                        <a:rPr dirty="0" u="heavy" sz="1800" spc="-5" b="1">
                          <a:solidFill>
                            <a:srgbClr val="404040"/>
                          </a:solidFill>
                          <a:uFill>
                            <a:solidFill>
                              <a:srgbClr val="404040"/>
                            </a:solidFill>
                          </a:uFill>
                          <a:latin typeface="Century Gothic"/>
                          <a:cs typeface="Century Gothic"/>
                        </a:rPr>
                        <a:t>Rs</a:t>
                      </a:r>
                      <a:r>
                        <a:rPr dirty="0" u="heavy" sz="1800" spc="-15" b="1">
                          <a:solidFill>
                            <a:srgbClr val="404040"/>
                          </a:solidFill>
                          <a:uFill>
                            <a:solidFill>
                              <a:srgbClr val="404040"/>
                            </a:solidFill>
                          </a:u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u="heavy" sz="1800" spc="-5" b="1">
                          <a:solidFill>
                            <a:srgbClr val="404040"/>
                          </a:solidFill>
                          <a:uFill>
                            <a:solidFill>
                              <a:srgbClr val="404040"/>
                            </a:solidFill>
                          </a:uFill>
                          <a:latin typeface="Century Gothic"/>
                          <a:cs typeface="Century Gothic"/>
                        </a:rPr>
                        <a:t>6520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850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9300"/>
            <a:ext cx="790829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b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Calculating the </a:t>
            </a:r>
            <a:r>
              <a:rPr dirty="0" u="heavy" spc="-5" b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interest</a:t>
            </a:r>
            <a:r>
              <a:rPr dirty="0" u="heavy" spc="-65" b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 </a:t>
            </a:r>
            <a:r>
              <a:rPr dirty="0" u="heavy" spc="-5" b="1">
                <a:uFill>
                  <a:solidFill>
                    <a:srgbClr val="252525"/>
                  </a:solidFill>
                </a:uFill>
                <a:latin typeface="Century Gothic"/>
                <a:cs typeface="Century Gothic"/>
              </a:rPr>
              <a:t>percentage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  <a:tab pos="3566795" algn="l"/>
                <a:tab pos="3921760" algn="l"/>
                <a:tab pos="4747260" algn="l"/>
                <a:tab pos="7637145" algn="l"/>
              </a:tabLst>
            </a:pPr>
            <a:r>
              <a:rPr dirty="0"/>
              <a:t>A</a:t>
            </a:r>
            <a:r>
              <a:rPr dirty="0" spc="5"/>
              <a:t> </a:t>
            </a:r>
            <a:r>
              <a:rPr dirty="0"/>
              <a:t>co</a:t>
            </a:r>
            <a:r>
              <a:rPr dirty="0" spc="5"/>
              <a:t>l</a:t>
            </a:r>
            <a:r>
              <a:rPr dirty="0"/>
              <a:t>o</a:t>
            </a:r>
            <a:r>
              <a:rPr dirty="0" spc="-5"/>
              <a:t>u</a:t>
            </a:r>
            <a:r>
              <a:rPr dirty="0"/>
              <a:t>r</a:t>
            </a:r>
            <a:r>
              <a:rPr dirty="0" spc="-10"/>
              <a:t> </a:t>
            </a:r>
            <a:r>
              <a:rPr dirty="0" spc="-15"/>
              <a:t>t</a:t>
            </a:r>
            <a:r>
              <a:rPr dirty="0"/>
              <a:t>e</a:t>
            </a:r>
            <a:r>
              <a:rPr dirty="0" spc="5"/>
              <a:t>l</a:t>
            </a:r>
            <a:r>
              <a:rPr dirty="0"/>
              <a:t>e</a:t>
            </a:r>
            <a:r>
              <a:rPr dirty="0" spc="20"/>
              <a:t>vi</a:t>
            </a:r>
            <a:r>
              <a:rPr dirty="0" spc="-5"/>
              <a:t>s</a:t>
            </a:r>
            <a:r>
              <a:rPr dirty="0" spc="20"/>
              <a:t>i</a:t>
            </a:r>
            <a:r>
              <a:rPr dirty="0"/>
              <a:t>on</a:t>
            </a:r>
            <a:r>
              <a:rPr dirty="0" spc="-25"/>
              <a:t> </a:t>
            </a:r>
            <a:r>
              <a:rPr dirty="0" spc="-5"/>
              <a:t>se</a:t>
            </a:r>
            <a:r>
              <a:rPr dirty="0"/>
              <a:t>t</a:t>
            </a:r>
            <a:r>
              <a:rPr dirty="0" spc="10"/>
              <a:t> </a:t>
            </a:r>
            <a:r>
              <a:rPr dirty="0" spc="-30"/>
              <a:t>w</a:t>
            </a:r>
            <a:r>
              <a:rPr dirty="0"/>
              <a:t>or</a:t>
            </a:r>
            <a:r>
              <a:rPr dirty="0" spc="-15"/>
              <a:t>t</a:t>
            </a:r>
            <a:r>
              <a:rPr dirty="0"/>
              <a:t>h	</a:t>
            </a:r>
            <a:r>
              <a:rPr dirty="0" spc="-5"/>
              <a:t>R</a:t>
            </a:r>
            <a:r>
              <a:rPr dirty="0"/>
              <a:t>s	</a:t>
            </a:r>
            <a:r>
              <a:rPr dirty="0" spc="-5"/>
              <a:t>32</a:t>
            </a:r>
            <a:r>
              <a:rPr dirty="0" spc="-20"/>
              <a:t>,</a:t>
            </a:r>
            <a:r>
              <a:rPr dirty="0" spc="-5"/>
              <a:t>40</a:t>
            </a:r>
            <a:r>
              <a:rPr dirty="0"/>
              <a:t>0	</a:t>
            </a:r>
            <a:r>
              <a:rPr dirty="0" spc="20"/>
              <a:t>i</a:t>
            </a:r>
            <a:r>
              <a:rPr dirty="0"/>
              <a:t>s </a:t>
            </a:r>
            <a:r>
              <a:rPr dirty="0" spc="-20"/>
              <a:t> </a:t>
            </a:r>
            <a:r>
              <a:rPr dirty="0" spc="-5"/>
              <a:t>a</a:t>
            </a:r>
            <a:r>
              <a:rPr dirty="0" spc="25"/>
              <a:t>v</a:t>
            </a:r>
            <a:r>
              <a:rPr dirty="0" spc="-5"/>
              <a:t>a</a:t>
            </a:r>
            <a:r>
              <a:rPr dirty="0" spc="15"/>
              <a:t>i</a:t>
            </a:r>
            <a:r>
              <a:rPr dirty="0" spc="-5"/>
              <a:t>labl</a:t>
            </a:r>
            <a:r>
              <a:rPr dirty="0"/>
              <a:t>e </a:t>
            </a:r>
            <a:r>
              <a:rPr dirty="0" spc="-25"/>
              <a:t> </a:t>
            </a:r>
            <a:r>
              <a:rPr dirty="0"/>
              <a:t>for  a </a:t>
            </a:r>
            <a:r>
              <a:rPr dirty="0" spc="-10"/>
              <a:t> </a:t>
            </a:r>
            <a:r>
              <a:rPr dirty="0" spc="5"/>
              <a:t>d</a:t>
            </a:r>
            <a:r>
              <a:rPr dirty="0"/>
              <a:t>o</a:t>
            </a:r>
            <a:r>
              <a:rPr dirty="0" spc="-35"/>
              <a:t>w</a:t>
            </a:r>
            <a:r>
              <a:rPr dirty="0"/>
              <a:t>n	</a:t>
            </a:r>
            <a:r>
              <a:rPr dirty="0" spc="-5"/>
              <a:t>payment  </a:t>
            </a:r>
            <a:r>
              <a:rPr dirty="0"/>
              <a:t>of </a:t>
            </a:r>
            <a:r>
              <a:rPr dirty="0" spc="-5"/>
              <a:t>Rs10,000 </a:t>
            </a:r>
            <a:r>
              <a:rPr dirty="0" spc="-10"/>
              <a:t>and </a:t>
            </a:r>
            <a:r>
              <a:rPr dirty="0" spc="-5"/>
              <a:t>14 equal monthly instalments </a:t>
            </a:r>
            <a:r>
              <a:rPr dirty="0"/>
              <a:t>of </a:t>
            </a:r>
            <a:r>
              <a:rPr dirty="0" spc="-5"/>
              <a:t>Rs 1900. </a:t>
            </a:r>
            <a:r>
              <a:rPr dirty="0" spc="10"/>
              <a:t>If </a:t>
            </a:r>
            <a:r>
              <a:rPr dirty="0" spc="-10"/>
              <a:t>the </a:t>
            </a:r>
            <a:r>
              <a:rPr dirty="0" spc="-5"/>
              <a:t>interest </a:t>
            </a:r>
            <a:r>
              <a:rPr dirty="0"/>
              <a:t>on  </a:t>
            </a:r>
            <a:r>
              <a:rPr dirty="0" spc="-10"/>
              <a:t>the </a:t>
            </a:r>
            <a:r>
              <a:rPr dirty="0"/>
              <a:t>loan </a:t>
            </a:r>
            <a:r>
              <a:rPr dirty="0" spc="-15"/>
              <a:t>was </a:t>
            </a:r>
            <a:r>
              <a:rPr dirty="0" spc="-5"/>
              <a:t>calculated </a:t>
            </a:r>
            <a:r>
              <a:rPr dirty="0"/>
              <a:t>on </a:t>
            </a:r>
            <a:r>
              <a:rPr dirty="0" spc="-5"/>
              <a:t>the reducing </a:t>
            </a:r>
            <a:r>
              <a:rPr dirty="0"/>
              <a:t>loan </a:t>
            </a:r>
            <a:r>
              <a:rPr dirty="0" spc="-5"/>
              <a:t>balance, calculate </a:t>
            </a:r>
            <a:r>
              <a:rPr dirty="0" spc="-10"/>
              <a:t>the  </a:t>
            </a:r>
            <a:r>
              <a:rPr dirty="0" spc="-5"/>
              <a:t>interest</a:t>
            </a:r>
            <a:r>
              <a:rPr dirty="0" spc="20"/>
              <a:t> </a:t>
            </a:r>
            <a:r>
              <a:rPr dirty="0" spc="-10"/>
              <a:t>rate.</a:t>
            </a: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b="1">
                <a:latin typeface="Century Gothic"/>
                <a:cs typeface="Century Gothic"/>
              </a:rPr>
              <a:t>Answer</a:t>
            </a:r>
            <a:r>
              <a:rPr dirty="0" spc="484" b="1">
                <a:latin typeface="Century Gothic"/>
                <a:cs typeface="Century Gothic"/>
              </a:rPr>
              <a:t> </a:t>
            </a:r>
            <a:r>
              <a:rPr dirty="0" b="1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68270" y="3132581"/>
            <a:ext cx="2602865" cy="830580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balance</a:t>
            </a:r>
            <a:r>
              <a:rPr dirty="0" sz="1800" spc="-5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money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57796" y="3132581"/>
            <a:ext cx="2209800" cy="830580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1105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Rs.(32400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–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10000)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22400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68270" y="4063745"/>
            <a:ext cx="57550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monthly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payment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loan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=Rs.22400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÷</a:t>
            </a:r>
            <a:r>
              <a:rPr dirty="0" sz="1800" spc="8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14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14613" y="4867147"/>
            <a:ext cx="5562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n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=14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68270" y="4336795"/>
            <a:ext cx="2260600" cy="1631950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monthly</a:t>
            </a:r>
            <a:r>
              <a:rPr dirty="0" sz="1800" spc="-2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units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11136" y="4336795"/>
            <a:ext cx="1364615" cy="1631950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1105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</a:t>
            </a:r>
            <a:r>
              <a:rPr dirty="0" sz="1800" spc="-4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1600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n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(n+1)/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2</a:t>
            </a:r>
            <a:endParaRPr sz="1800">
              <a:latin typeface="Century Gothic"/>
              <a:cs typeface="Century Gothic"/>
            </a:endParaRPr>
          </a:p>
          <a:p>
            <a:pPr marL="22860">
              <a:lnSpc>
                <a:spcPct val="100000"/>
              </a:lnSpc>
              <a:spcBef>
                <a:spcPts val="994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14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×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15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/</a:t>
            </a:r>
            <a:r>
              <a:rPr dirty="0" sz="1800" spc="-8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2</a:t>
            </a:r>
            <a:endParaRPr sz="1800">
              <a:latin typeface="Century Gothic"/>
              <a:cs typeface="Century Gothic"/>
            </a:endParaRPr>
          </a:p>
          <a:p>
            <a:pPr marL="22860">
              <a:lnSpc>
                <a:spcPct val="100000"/>
              </a:lnSpc>
              <a:spcBef>
                <a:spcPts val="994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105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8270" y="110998"/>
            <a:ext cx="4175760" cy="1630680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total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money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14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 months</a:t>
            </a:r>
            <a:endParaRPr sz="1800">
              <a:latin typeface="Century Gothic"/>
              <a:cs typeface="Century Gothic"/>
            </a:endParaRPr>
          </a:p>
          <a:p>
            <a:pPr marL="419100" indent="-407034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Wingdings 3"/>
              <a:buChar char="&gt;"/>
              <a:tabLst>
                <a:tab pos="419100" algn="l"/>
                <a:tab pos="419734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at Rs 1900</a:t>
            </a:r>
            <a:r>
              <a:rPr dirty="0" sz="1800" spc="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monthly</a:t>
            </a:r>
            <a:endParaRPr sz="18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</a:t>
            </a:r>
            <a:r>
              <a:rPr dirty="0" sz="1800" spc="3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charged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1800" spc="405">
                <a:solidFill>
                  <a:srgbClr val="A42F0F"/>
                </a:solidFill>
                <a:latin typeface="Wingdings 3"/>
                <a:cs typeface="Wingdings 3"/>
              </a:rPr>
              <a:t></a:t>
            </a:r>
            <a:endParaRPr sz="1800">
              <a:latin typeface="Wingdings 3"/>
              <a:cs typeface="Wingdings 3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83334" y="110998"/>
            <a:ext cx="2323465" cy="1630680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84455">
              <a:lnSpc>
                <a:spcPct val="100000"/>
              </a:lnSpc>
              <a:spcBef>
                <a:spcPts val="1095"/>
              </a:spcBef>
              <a:tabLst>
                <a:tab pos="415290" algn="l"/>
              </a:tabLst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	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 1900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×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14</a:t>
            </a:r>
            <a:endParaRPr sz="1800">
              <a:latin typeface="Century Gothic"/>
              <a:cs typeface="Century Gothic"/>
            </a:endParaRPr>
          </a:p>
          <a:p>
            <a:pPr marL="95885">
              <a:lnSpc>
                <a:spcPct val="100000"/>
              </a:lnSpc>
              <a:spcBef>
                <a:spcPts val="994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</a:t>
            </a:r>
            <a:r>
              <a:rPr dirty="0" sz="1800" spc="2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26600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 26600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–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</a:t>
            </a:r>
            <a:r>
              <a:rPr dirty="0" sz="1800" spc="-3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22400</a:t>
            </a:r>
            <a:endParaRPr sz="1800">
              <a:latin typeface="Century Gothic"/>
              <a:cs typeface="Century Gothic"/>
            </a:endParaRPr>
          </a:p>
          <a:p>
            <a:pPr marL="22225">
              <a:lnSpc>
                <a:spcPct val="100000"/>
              </a:lnSpc>
              <a:spcBef>
                <a:spcPts val="1005"/>
              </a:spcBef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=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Rs</a:t>
            </a:r>
            <a:r>
              <a:rPr dirty="0" sz="1800" spc="-2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4200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8270" y="3048380"/>
            <a:ext cx="17443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Total</a:t>
            </a:r>
            <a:r>
              <a:rPr dirty="0" sz="1800" spc="-100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interest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68920" y="3048380"/>
            <a:ext cx="3935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= interest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per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month × monthly</a:t>
            </a:r>
            <a:r>
              <a:rPr dirty="0" sz="1800" spc="-175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units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046976" y="326136"/>
            <a:ext cx="288290" cy="523240"/>
          </a:xfrm>
          <a:custGeom>
            <a:avLst/>
            <a:gdLst/>
            <a:ahLst/>
            <a:cxnLst/>
            <a:rect l="l" t="t" r="r" b="b"/>
            <a:pathLst>
              <a:path w="288290" h="523240">
                <a:moveTo>
                  <a:pt x="0" y="0"/>
                </a:moveTo>
                <a:lnTo>
                  <a:pt x="56042" y="1893"/>
                </a:lnTo>
                <a:lnTo>
                  <a:pt x="101822" y="7048"/>
                </a:lnTo>
                <a:lnTo>
                  <a:pt x="132695" y="14680"/>
                </a:lnTo>
                <a:lnTo>
                  <a:pt x="144018" y="24003"/>
                </a:lnTo>
                <a:lnTo>
                  <a:pt x="144018" y="237363"/>
                </a:lnTo>
                <a:lnTo>
                  <a:pt x="155340" y="246685"/>
                </a:lnTo>
                <a:lnTo>
                  <a:pt x="186213" y="254317"/>
                </a:lnTo>
                <a:lnTo>
                  <a:pt x="231993" y="259472"/>
                </a:lnTo>
                <a:lnTo>
                  <a:pt x="288035" y="261366"/>
                </a:lnTo>
                <a:lnTo>
                  <a:pt x="231993" y="263259"/>
                </a:lnTo>
                <a:lnTo>
                  <a:pt x="186213" y="268414"/>
                </a:lnTo>
                <a:lnTo>
                  <a:pt x="155340" y="276046"/>
                </a:lnTo>
                <a:lnTo>
                  <a:pt x="144018" y="285369"/>
                </a:lnTo>
                <a:lnTo>
                  <a:pt x="144018" y="498729"/>
                </a:lnTo>
                <a:lnTo>
                  <a:pt x="132695" y="508051"/>
                </a:lnTo>
                <a:lnTo>
                  <a:pt x="101822" y="515683"/>
                </a:lnTo>
                <a:lnTo>
                  <a:pt x="56042" y="520838"/>
                </a:lnTo>
                <a:lnTo>
                  <a:pt x="0" y="522732"/>
                </a:lnTo>
              </a:path>
            </a:pathLst>
          </a:custGeom>
          <a:ln w="9144">
            <a:solidFill>
              <a:srgbClr val="9D2C0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043671" y="2488310"/>
            <a:ext cx="76200" cy="254635"/>
          </a:xfrm>
          <a:custGeom>
            <a:avLst/>
            <a:gdLst/>
            <a:ahLst/>
            <a:cxnLst/>
            <a:rect l="l" t="t" r="r" b="b"/>
            <a:pathLst>
              <a:path w="76200" h="254635">
                <a:moveTo>
                  <a:pt x="31710" y="178899"/>
                </a:moveTo>
                <a:lnTo>
                  <a:pt x="0" y="180593"/>
                </a:lnTo>
                <a:lnTo>
                  <a:pt x="42036" y="254635"/>
                </a:lnTo>
                <a:lnTo>
                  <a:pt x="66830" y="197738"/>
                </a:lnTo>
                <a:lnTo>
                  <a:pt x="35559" y="197738"/>
                </a:lnTo>
                <a:lnTo>
                  <a:pt x="32511" y="195072"/>
                </a:lnTo>
                <a:lnTo>
                  <a:pt x="32344" y="190880"/>
                </a:lnTo>
                <a:lnTo>
                  <a:pt x="31710" y="178899"/>
                </a:lnTo>
                <a:close/>
              </a:path>
              <a:path w="76200" h="254635">
                <a:moveTo>
                  <a:pt x="44297" y="178227"/>
                </a:moveTo>
                <a:lnTo>
                  <a:pt x="31710" y="178899"/>
                </a:lnTo>
                <a:lnTo>
                  <a:pt x="32384" y="191642"/>
                </a:lnTo>
                <a:lnTo>
                  <a:pt x="32511" y="195072"/>
                </a:lnTo>
                <a:lnTo>
                  <a:pt x="35559" y="197738"/>
                </a:lnTo>
                <a:lnTo>
                  <a:pt x="38988" y="197612"/>
                </a:lnTo>
                <a:lnTo>
                  <a:pt x="42545" y="197358"/>
                </a:lnTo>
                <a:lnTo>
                  <a:pt x="45211" y="194437"/>
                </a:lnTo>
                <a:lnTo>
                  <a:pt x="44957" y="190880"/>
                </a:lnTo>
                <a:lnTo>
                  <a:pt x="44297" y="178227"/>
                </a:lnTo>
                <a:close/>
              </a:path>
              <a:path w="76200" h="254635">
                <a:moveTo>
                  <a:pt x="76073" y="176529"/>
                </a:moveTo>
                <a:lnTo>
                  <a:pt x="44297" y="178227"/>
                </a:lnTo>
                <a:lnTo>
                  <a:pt x="44957" y="190880"/>
                </a:lnTo>
                <a:lnTo>
                  <a:pt x="45211" y="194437"/>
                </a:lnTo>
                <a:lnTo>
                  <a:pt x="42545" y="197358"/>
                </a:lnTo>
                <a:lnTo>
                  <a:pt x="38988" y="197612"/>
                </a:lnTo>
                <a:lnTo>
                  <a:pt x="35559" y="197738"/>
                </a:lnTo>
                <a:lnTo>
                  <a:pt x="66830" y="197738"/>
                </a:lnTo>
                <a:lnTo>
                  <a:pt x="76073" y="176529"/>
                </a:lnTo>
                <a:close/>
              </a:path>
              <a:path w="76200" h="254635">
                <a:moveTo>
                  <a:pt x="32130" y="0"/>
                </a:moveTo>
                <a:lnTo>
                  <a:pt x="28575" y="126"/>
                </a:lnTo>
                <a:lnTo>
                  <a:pt x="25146" y="380"/>
                </a:lnTo>
                <a:lnTo>
                  <a:pt x="22478" y="3301"/>
                </a:lnTo>
                <a:lnTo>
                  <a:pt x="22605" y="6858"/>
                </a:lnTo>
                <a:lnTo>
                  <a:pt x="31710" y="178899"/>
                </a:lnTo>
                <a:lnTo>
                  <a:pt x="44297" y="178227"/>
                </a:lnTo>
                <a:lnTo>
                  <a:pt x="35305" y="6096"/>
                </a:lnTo>
                <a:lnTo>
                  <a:pt x="35051" y="2666"/>
                </a:lnTo>
                <a:lnTo>
                  <a:pt x="32130" y="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649220" y="3363912"/>
          <a:ext cx="7599045" cy="2381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9690"/>
                <a:gridCol w="794385"/>
                <a:gridCol w="2973704"/>
                <a:gridCol w="1122679"/>
                <a:gridCol w="1377315"/>
              </a:tblGrid>
              <a:tr h="43627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96520"/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4200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96520">
                    <a:lnT w="28575">
                      <a:solidFill>
                        <a:srgbClr val="9D2C0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6416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96520"/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96520"/>
                </a:tc>
                <a:tc>
                  <a:txBody>
                    <a:bodyPr/>
                    <a:lstStyle/>
                    <a:p>
                      <a:pPr marL="70040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</a:t>
                      </a:r>
                      <a:r>
                        <a:rPr dirty="0" sz="1800" spc="41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105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96520"/>
                </a:tc>
              </a:tr>
              <a:tr h="40195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4200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 algn="r" marR="26352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40096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105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4158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ts val="2080"/>
                        </a:lnSpc>
                        <a:spcBef>
                          <a:spcPts val="99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Rs</a:t>
                      </a:r>
                      <a:r>
                        <a:rPr dirty="0" sz="1800" spc="-10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algn="r" marR="29019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y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8270" y="1132459"/>
            <a:ext cx="75717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The rate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Interest ( It means find the interest for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Rs100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for 1</a:t>
            </a:r>
            <a:r>
              <a:rPr dirty="0" sz="1800" spc="-260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year)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897626" y="2470404"/>
            <a:ext cx="1430655" cy="76200"/>
          </a:xfrm>
          <a:custGeom>
            <a:avLst/>
            <a:gdLst/>
            <a:ahLst/>
            <a:cxnLst/>
            <a:rect l="l" t="t" r="r" b="b"/>
            <a:pathLst>
              <a:path w="1430654" h="76200">
                <a:moveTo>
                  <a:pt x="1353947" y="0"/>
                </a:moveTo>
                <a:lnTo>
                  <a:pt x="1353947" y="76200"/>
                </a:lnTo>
                <a:lnTo>
                  <a:pt x="1417447" y="44450"/>
                </a:lnTo>
                <a:lnTo>
                  <a:pt x="1370202" y="44450"/>
                </a:lnTo>
                <a:lnTo>
                  <a:pt x="1372997" y="41656"/>
                </a:lnTo>
                <a:lnTo>
                  <a:pt x="1372997" y="34544"/>
                </a:lnTo>
                <a:lnTo>
                  <a:pt x="1370202" y="31750"/>
                </a:lnTo>
                <a:lnTo>
                  <a:pt x="1417447" y="31750"/>
                </a:lnTo>
                <a:lnTo>
                  <a:pt x="1353947" y="0"/>
                </a:lnTo>
                <a:close/>
              </a:path>
              <a:path w="1430654" h="76200">
                <a:moveTo>
                  <a:pt x="1353947" y="31750"/>
                </a:moveTo>
                <a:lnTo>
                  <a:pt x="2794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4" y="44450"/>
                </a:lnTo>
                <a:lnTo>
                  <a:pt x="1353947" y="44450"/>
                </a:lnTo>
                <a:lnTo>
                  <a:pt x="1353947" y="31750"/>
                </a:lnTo>
                <a:close/>
              </a:path>
              <a:path w="1430654" h="76200">
                <a:moveTo>
                  <a:pt x="1417447" y="31750"/>
                </a:moveTo>
                <a:lnTo>
                  <a:pt x="1370202" y="31750"/>
                </a:lnTo>
                <a:lnTo>
                  <a:pt x="1372997" y="34544"/>
                </a:lnTo>
                <a:lnTo>
                  <a:pt x="1372997" y="41656"/>
                </a:lnTo>
                <a:lnTo>
                  <a:pt x="1370202" y="44450"/>
                </a:lnTo>
                <a:lnTo>
                  <a:pt x="1417447" y="44450"/>
                </a:lnTo>
                <a:lnTo>
                  <a:pt x="1430147" y="38100"/>
                </a:lnTo>
                <a:lnTo>
                  <a:pt x="1417447" y="3175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897626" y="2796539"/>
            <a:ext cx="1417320" cy="76200"/>
          </a:xfrm>
          <a:custGeom>
            <a:avLst/>
            <a:gdLst/>
            <a:ahLst/>
            <a:cxnLst/>
            <a:rect l="l" t="t" r="r" b="b"/>
            <a:pathLst>
              <a:path w="1417320" h="76200">
                <a:moveTo>
                  <a:pt x="1340993" y="0"/>
                </a:moveTo>
                <a:lnTo>
                  <a:pt x="1340993" y="76200"/>
                </a:lnTo>
                <a:lnTo>
                  <a:pt x="1404493" y="44450"/>
                </a:lnTo>
                <a:lnTo>
                  <a:pt x="1357122" y="44450"/>
                </a:lnTo>
                <a:lnTo>
                  <a:pt x="1360043" y="41656"/>
                </a:lnTo>
                <a:lnTo>
                  <a:pt x="1360043" y="34544"/>
                </a:lnTo>
                <a:lnTo>
                  <a:pt x="1357122" y="31750"/>
                </a:lnTo>
                <a:lnTo>
                  <a:pt x="1404493" y="31750"/>
                </a:lnTo>
                <a:lnTo>
                  <a:pt x="1340993" y="0"/>
                </a:lnTo>
                <a:close/>
              </a:path>
              <a:path w="1417320" h="76200">
                <a:moveTo>
                  <a:pt x="1340993" y="31750"/>
                </a:moveTo>
                <a:lnTo>
                  <a:pt x="2794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4" y="44450"/>
                </a:lnTo>
                <a:lnTo>
                  <a:pt x="1340993" y="44450"/>
                </a:lnTo>
                <a:lnTo>
                  <a:pt x="1340993" y="31750"/>
                </a:lnTo>
                <a:close/>
              </a:path>
              <a:path w="1417320" h="76200">
                <a:moveTo>
                  <a:pt x="1404493" y="31750"/>
                </a:moveTo>
                <a:lnTo>
                  <a:pt x="1357122" y="31750"/>
                </a:lnTo>
                <a:lnTo>
                  <a:pt x="1360043" y="34544"/>
                </a:lnTo>
                <a:lnTo>
                  <a:pt x="1360043" y="41656"/>
                </a:lnTo>
                <a:lnTo>
                  <a:pt x="1357122" y="44450"/>
                </a:lnTo>
                <a:lnTo>
                  <a:pt x="1404493" y="44450"/>
                </a:lnTo>
                <a:lnTo>
                  <a:pt x="1417193" y="38100"/>
                </a:lnTo>
                <a:lnTo>
                  <a:pt x="1404493" y="3175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77556" y="3383279"/>
            <a:ext cx="429895" cy="326390"/>
          </a:xfrm>
          <a:custGeom>
            <a:avLst/>
            <a:gdLst/>
            <a:ahLst/>
            <a:cxnLst/>
            <a:rect l="l" t="t" r="r" b="b"/>
            <a:pathLst>
              <a:path w="429895" h="326389">
                <a:moveTo>
                  <a:pt x="0" y="163068"/>
                </a:moveTo>
                <a:lnTo>
                  <a:pt x="7679" y="119723"/>
                </a:lnTo>
                <a:lnTo>
                  <a:pt x="29351" y="80772"/>
                </a:lnTo>
                <a:lnTo>
                  <a:pt x="62960" y="47767"/>
                </a:lnTo>
                <a:lnTo>
                  <a:pt x="106454" y="22267"/>
                </a:lnTo>
                <a:lnTo>
                  <a:pt x="157779" y="5826"/>
                </a:lnTo>
                <a:lnTo>
                  <a:pt x="214884" y="0"/>
                </a:lnTo>
                <a:lnTo>
                  <a:pt x="271988" y="5826"/>
                </a:lnTo>
                <a:lnTo>
                  <a:pt x="323313" y="22267"/>
                </a:lnTo>
                <a:lnTo>
                  <a:pt x="366807" y="47767"/>
                </a:lnTo>
                <a:lnTo>
                  <a:pt x="400416" y="80772"/>
                </a:lnTo>
                <a:lnTo>
                  <a:pt x="422088" y="119723"/>
                </a:lnTo>
                <a:lnTo>
                  <a:pt x="429768" y="163068"/>
                </a:lnTo>
                <a:lnTo>
                  <a:pt x="422088" y="206412"/>
                </a:lnTo>
                <a:lnTo>
                  <a:pt x="400416" y="245364"/>
                </a:lnTo>
                <a:lnTo>
                  <a:pt x="366807" y="278368"/>
                </a:lnTo>
                <a:lnTo>
                  <a:pt x="323313" y="303868"/>
                </a:lnTo>
                <a:lnTo>
                  <a:pt x="271988" y="320309"/>
                </a:lnTo>
                <a:lnTo>
                  <a:pt x="214884" y="326136"/>
                </a:lnTo>
                <a:lnTo>
                  <a:pt x="157779" y="320309"/>
                </a:lnTo>
                <a:lnTo>
                  <a:pt x="106454" y="303868"/>
                </a:lnTo>
                <a:lnTo>
                  <a:pt x="62960" y="278368"/>
                </a:lnTo>
                <a:lnTo>
                  <a:pt x="29351" y="245364"/>
                </a:lnTo>
                <a:lnTo>
                  <a:pt x="7679" y="206412"/>
                </a:lnTo>
                <a:lnTo>
                  <a:pt x="0" y="163068"/>
                </a:lnTo>
                <a:close/>
              </a:path>
            </a:pathLst>
          </a:custGeom>
          <a:ln w="15240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307323" y="3489833"/>
            <a:ext cx="725170" cy="76200"/>
          </a:xfrm>
          <a:custGeom>
            <a:avLst/>
            <a:gdLst/>
            <a:ahLst/>
            <a:cxnLst/>
            <a:rect l="l" t="t" r="r" b="b"/>
            <a:pathLst>
              <a:path w="725170" h="76200">
                <a:moveTo>
                  <a:pt x="76834" y="0"/>
                </a:moveTo>
                <a:lnTo>
                  <a:pt x="0" y="36702"/>
                </a:lnTo>
                <a:lnTo>
                  <a:pt x="75437" y="76200"/>
                </a:lnTo>
                <a:lnTo>
                  <a:pt x="76020" y="44426"/>
                </a:lnTo>
                <a:lnTo>
                  <a:pt x="63373" y="44195"/>
                </a:lnTo>
                <a:lnTo>
                  <a:pt x="59817" y="44195"/>
                </a:lnTo>
                <a:lnTo>
                  <a:pt x="57023" y="41275"/>
                </a:lnTo>
                <a:lnTo>
                  <a:pt x="57150" y="34289"/>
                </a:lnTo>
                <a:lnTo>
                  <a:pt x="60071" y="31495"/>
                </a:lnTo>
                <a:lnTo>
                  <a:pt x="76257" y="31495"/>
                </a:lnTo>
                <a:lnTo>
                  <a:pt x="76834" y="0"/>
                </a:lnTo>
                <a:close/>
              </a:path>
              <a:path w="725170" h="76200">
                <a:moveTo>
                  <a:pt x="76253" y="31726"/>
                </a:moveTo>
                <a:lnTo>
                  <a:pt x="76020" y="44426"/>
                </a:lnTo>
                <a:lnTo>
                  <a:pt x="718311" y="56133"/>
                </a:lnTo>
                <a:lnTo>
                  <a:pt x="721868" y="56133"/>
                </a:lnTo>
                <a:lnTo>
                  <a:pt x="724789" y="53339"/>
                </a:lnTo>
                <a:lnTo>
                  <a:pt x="724916" y="46354"/>
                </a:lnTo>
                <a:lnTo>
                  <a:pt x="722122" y="43433"/>
                </a:lnTo>
                <a:lnTo>
                  <a:pt x="718566" y="43433"/>
                </a:lnTo>
                <a:lnTo>
                  <a:pt x="76253" y="31726"/>
                </a:lnTo>
                <a:close/>
              </a:path>
              <a:path w="725170" h="76200">
                <a:moveTo>
                  <a:pt x="63626" y="31495"/>
                </a:moveTo>
                <a:lnTo>
                  <a:pt x="60071" y="31495"/>
                </a:lnTo>
                <a:lnTo>
                  <a:pt x="57150" y="34289"/>
                </a:lnTo>
                <a:lnTo>
                  <a:pt x="57023" y="41275"/>
                </a:lnTo>
                <a:lnTo>
                  <a:pt x="59817" y="44195"/>
                </a:lnTo>
                <a:lnTo>
                  <a:pt x="63373" y="44195"/>
                </a:lnTo>
                <a:lnTo>
                  <a:pt x="76020" y="44426"/>
                </a:lnTo>
                <a:lnTo>
                  <a:pt x="76253" y="31726"/>
                </a:lnTo>
                <a:lnTo>
                  <a:pt x="63626" y="31495"/>
                </a:lnTo>
                <a:close/>
              </a:path>
              <a:path w="725170" h="76200">
                <a:moveTo>
                  <a:pt x="76257" y="31495"/>
                </a:moveTo>
                <a:lnTo>
                  <a:pt x="63626" y="31495"/>
                </a:lnTo>
                <a:lnTo>
                  <a:pt x="76253" y="31726"/>
                </a:lnTo>
                <a:lnTo>
                  <a:pt x="76257" y="31495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649220" y="1892103"/>
          <a:ext cx="8712200" cy="3644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6435"/>
                <a:gridCol w="2540000"/>
                <a:gridCol w="378460"/>
                <a:gridCol w="5107939"/>
              </a:tblGrid>
              <a:tr h="10835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interest per</a:t>
                      </a:r>
                      <a:r>
                        <a:rPr dirty="0" sz="1800" spc="-2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month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114871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Rs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1600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114871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Rs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100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5473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Interest per</a:t>
                      </a:r>
                      <a:r>
                        <a:rPr dirty="0" sz="1800" spc="2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month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algn="ctr" marR="842644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Rs</a:t>
                      </a:r>
                      <a:r>
                        <a:rPr dirty="0" sz="1800" spc="484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40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algn="ctr" marL="92265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?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(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assume </a:t>
                      </a:r>
                      <a:r>
                        <a:rPr dirty="0" sz="1800" spc="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it is</a:t>
                      </a:r>
                      <a:r>
                        <a:rPr dirty="0" sz="1800" spc="-5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‘r’)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1270"/>
                </a:tc>
              </a:tr>
              <a:tr h="73843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r" marR="730250">
                        <a:lnSpc>
                          <a:spcPct val="100000"/>
                        </a:lnSpc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1600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</a:t>
                      </a:r>
                      <a:r>
                        <a:rPr dirty="0" sz="1800" spc="-7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83820">
                        <a:lnSpc>
                          <a:spcPct val="100000"/>
                        </a:lnSpc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415290">
                        <a:lnSpc>
                          <a:spcPct val="100000"/>
                        </a:lnSpc>
                        <a:tabLst>
                          <a:tab pos="1710055" algn="l"/>
                          <a:tab pos="2851785" algn="l"/>
                        </a:tabLst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40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</a:t>
                      </a:r>
                      <a:r>
                        <a:rPr dirty="0" sz="1800" spc="1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100</a:t>
                      </a:r>
                      <a:r>
                        <a:rPr dirty="0" sz="1800" spc="2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	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12	</a:t>
                      </a:r>
                      <a:r>
                        <a:rPr dirty="0" sz="1800" spc="-2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(to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find 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annual</a:t>
                      </a:r>
                      <a:r>
                        <a:rPr dirty="0" sz="1800" spc="3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dirty="0" sz="1800" spc="-1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rate)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3810"/>
                </a:tc>
              </a:tr>
              <a:tr h="3935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algn="r" marR="7429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467995">
                        <a:lnSpc>
                          <a:spcPct val="100000"/>
                        </a:lnSpc>
                        <a:spcBef>
                          <a:spcPts val="375"/>
                        </a:spcBef>
                        <a:tabLst>
                          <a:tab pos="850900" algn="l"/>
                        </a:tabLst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40	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 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100 </a:t>
                      </a:r>
                      <a:r>
                        <a:rPr dirty="0" sz="1800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×</a:t>
                      </a: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 12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47625">
                    <a:lnB w="28575">
                      <a:solidFill>
                        <a:srgbClr val="9D2C0E"/>
                      </a:solidFill>
                      <a:prstDash val="solid"/>
                    </a:lnB>
                  </a:tcPr>
                </a:tc>
              </a:tr>
              <a:tr h="3560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2984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5252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1800" spc="-5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1600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29844">
                    <a:lnT w="28575">
                      <a:solidFill>
                        <a:srgbClr val="9D2C0E"/>
                      </a:solidFill>
                      <a:prstDash val="solid"/>
                    </a:lnT>
                  </a:tcPr>
                </a:tc>
              </a:tr>
              <a:tr h="56976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80073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800" b="1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r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800" b="1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=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800" spc="-5" b="1">
                          <a:solidFill>
                            <a:srgbClr val="404040"/>
                          </a:solidFill>
                          <a:latin typeface="Century Gothic"/>
                          <a:cs typeface="Century Gothic"/>
                        </a:rPr>
                        <a:t>30%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B="0" marT="48260"/>
                </a:tc>
              </a:tr>
              <a:tr h="502469">
                <a:tc>
                  <a:txBody>
                    <a:bodyPr/>
                    <a:lstStyle/>
                    <a:p>
                      <a:pPr marL="31750">
                        <a:lnSpc>
                          <a:spcPts val="2080"/>
                        </a:lnSpc>
                        <a:spcBef>
                          <a:spcPts val="1775"/>
                        </a:spcBef>
                      </a:pPr>
                      <a:r>
                        <a:rPr dirty="0" sz="1800">
                          <a:solidFill>
                            <a:srgbClr val="A42F0F"/>
                          </a:solidFill>
                          <a:latin typeface="Wingdings 3"/>
                          <a:cs typeface="Wingdings 3"/>
                        </a:rPr>
                        <a:t></a:t>
                      </a:r>
                      <a:endParaRPr sz="1800">
                        <a:latin typeface="Wingdings 3"/>
                        <a:cs typeface="Wingdings 3"/>
                      </a:endParaRPr>
                    </a:p>
                  </a:txBody>
                  <a:tcPr marL="0" marR="0" marB="0" marT="2254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6252"/>
            <a:ext cx="544830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 </a:t>
            </a:r>
            <a:r>
              <a:rPr dirty="0" spc="-5"/>
              <a:t>is </a:t>
            </a:r>
            <a:r>
              <a:rPr dirty="0"/>
              <a:t>a</a:t>
            </a:r>
            <a:r>
              <a:rPr dirty="0" spc="-55"/>
              <a:t> </a:t>
            </a:r>
            <a:r>
              <a:rPr dirty="0" spc="-5"/>
              <a:t>percentage….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68270" y="2162683"/>
            <a:ext cx="5753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percentage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fraction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with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denominator</a:t>
            </a:r>
            <a:r>
              <a:rPr dirty="0" sz="1800" spc="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8270" y="2836765"/>
            <a:ext cx="1228090" cy="1231265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3/100</a:t>
            </a:r>
            <a:endParaRPr sz="18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28/100</a:t>
            </a:r>
            <a:endParaRPr sz="18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234/100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30046" y="2836765"/>
            <a:ext cx="773430" cy="1231265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3%</a:t>
            </a:r>
            <a:endParaRPr sz="1800">
              <a:latin typeface="Century Gothic"/>
              <a:cs typeface="Century Gothic"/>
            </a:endParaRPr>
          </a:p>
          <a:p>
            <a:pPr marL="203835">
              <a:lnSpc>
                <a:spcPct val="100000"/>
              </a:lnSpc>
              <a:spcBef>
                <a:spcPts val="1005"/>
              </a:spcBef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28%</a:t>
            </a:r>
            <a:endParaRPr sz="1800">
              <a:latin typeface="Century Gothic"/>
              <a:cs typeface="Century Gothic"/>
            </a:endParaRPr>
          </a:p>
          <a:p>
            <a:pPr marL="203200">
              <a:lnSpc>
                <a:spcPct val="100000"/>
              </a:lnSpc>
              <a:spcBef>
                <a:spcPts val="1000"/>
              </a:spcBef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234%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68597" y="3085210"/>
            <a:ext cx="1469390" cy="76200"/>
          </a:xfrm>
          <a:custGeom>
            <a:avLst/>
            <a:gdLst/>
            <a:ahLst/>
            <a:cxnLst/>
            <a:rect l="l" t="t" r="r" b="b"/>
            <a:pathLst>
              <a:path w="1469389" h="76200">
                <a:moveTo>
                  <a:pt x="1457448" y="31623"/>
                </a:moveTo>
                <a:lnTo>
                  <a:pt x="1409318" y="31623"/>
                </a:lnTo>
                <a:lnTo>
                  <a:pt x="1412239" y="34416"/>
                </a:lnTo>
                <a:lnTo>
                  <a:pt x="1412239" y="41528"/>
                </a:lnTo>
                <a:lnTo>
                  <a:pt x="1409446" y="44323"/>
                </a:lnTo>
                <a:lnTo>
                  <a:pt x="1393253" y="44436"/>
                </a:lnTo>
                <a:lnTo>
                  <a:pt x="1393571" y="76200"/>
                </a:lnTo>
                <a:lnTo>
                  <a:pt x="1469389" y="37464"/>
                </a:lnTo>
                <a:lnTo>
                  <a:pt x="1457448" y="31623"/>
                </a:lnTo>
                <a:close/>
              </a:path>
              <a:path w="1469389" h="76200">
                <a:moveTo>
                  <a:pt x="1393126" y="31737"/>
                </a:moveTo>
                <a:lnTo>
                  <a:pt x="6350" y="44196"/>
                </a:lnTo>
                <a:lnTo>
                  <a:pt x="2793" y="44196"/>
                </a:lnTo>
                <a:lnTo>
                  <a:pt x="0" y="47116"/>
                </a:lnTo>
                <a:lnTo>
                  <a:pt x="0" y="54101"/>
                </a:lnTo>
                <a:lnTo>
                  <a:pt x="2921" y="56896"/>
                </a:lnTo>
                <a:lnTo>
                  <a:pt x="6350" y="56896"/>
                </a:lnTo>
                <a:lnTo>
                  <a:pt x="1393253" y="44436"/>
                </a:lnTo>
                <a:lnTo>
                  <a:pt x="1393126" y="31737"/>
                </a:lnTo>
                <a:close/>
              </a:path>
              <a:path w="1469389" h="76200">
                <a:moveTo>
                  <a:pt x="1409318" y="31623"/>
                </a:moveTo>
                <a:lnTo>
                  <a:pt x="1405889" y="31623"/>
                </a:lnTo>
                <a:lnTo>
                  <a:pt x="1393126" y="31737"/>
                </a:lnTo>
                <a:lnTo>
                  <a:pt x="1393253" y="44436"/>
                </a:lnTo>
                <a:lnTo>
                  <a:pt x="1409446" y="44323"/>
                </a:lnTo>
                <a:lnTo>
                  <a:pt x="1412239" y="41528"/>
                </a:lnTo>
                <a:lnTo>
                  <a:pt x="1412239" y="34416"/>
                </a:lnTo>
                <a:lnTo>
                  <a:pt x="1409318" y="31623"/>
                </a:lnTo>
                <a:close/>
              </a:path>
              <a:path w="1469389" h="76200">
                <a:moveTo>
                  <a:pt x="1392809" y="0"/>
                </a:moveTo>
                <a:lnTo>
                  <a:pt x="1393126" y="31737"/>
                </a:lnTo>
                <a:lnTo>
                  <a:pt x="1457448" y="31623"/>
                </a:lnTo>
                <a:lnTo>
                  <a:pt x="1392809" y="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25570" y="3476878"/>
            <a:ext cx="1469390" cy="76200"/>
          </a:xfrm>
          <a:custGeom>
            <a:avLst/>
            <a:gdLst/>
            <a:ahLst/>
            <a:cxnLst/>
            <a:rect l="l" t="t" r="r" b="b"/>
            <a:pathLst>
              <a:path w="1469389" h="76200">
                <a:moveTo>
                  <a:pt x="1457448" y="31623"/>
                </a:moveTo>
                <a:lnTo>
                  <a:pt x="1409318" y="31623"/>
                </a:lnTo>
                <a:lnTo>
                  <a:pt x="1412239" y="34417"/>
                </a:lnTo>
                <a:lnTo>
                  <a:pt x="1412239" y="41529"/>
                </a:lnTo>
                <a:lnTo>
                  <a:pt x="1409445" y="44323"/>
                </a:lnTo>
                <a:lnTo>
                  <a:pt x="1393253" y="44436"/>
                </a:lnTo>
                <a:lnTo>
                  <a:pt x="1393570" y="76200"/>
                </a:lnTo>
                <a:lnTo>
                  <a:pt x="1469389" y="37465"/>
                </a:lnTo>
                <a:lnTo>
                  <a:pt x="1457448" y="31623"/>
                </a:lnTo>
                <a:close/>
              </a:path>
              <a:path w="1469389" h="76200">
                <a:moveTo>
                  <a:pt x="1393126" y="31737"/>
                </a:moveTo>
                <a:lnTo>
                  <a:pt x="6350" y="44196"/>
                </a:lnTo>
                <a:lnTo>
                  <a:pt x="2793" y="44196"/>
                </a:lnTo>
                <a:lnTo>
                  <a:pt x="0" y="47117"/>
                </a:lnTo>
                <a:lnTo>
                  <a:pt x="0" y="54101"/>
                </a:lnTo>
                <a:lnTo>
                  <a:pt x="2920" y="56896"/>
                </a:lnTo>
                <a:lnTo>
                  <a:pt x="6350" y="56896"/>
                </a:lnTo>
                <a:lnTo>
                  <a:pt x="1393253" y="44436"/>
                </a:lnTo>
                <a:lnTo>
                  <a:pt x="1393126" y="31737"/>
                </a:lnTo>
                <a:close/>
              </a:path>
              <a:path w="1469389" h="76200">
                <a:moveTo>
                  <a:pt x="1409318" y="31623"/>
                </a:moveTo>
                <a:lnTo>
                  <a:pt x="1405889" y="31623"/>
                </a:lnTo>
                <a:lnTo>
                  <a:pt x="1393126" y="31737"/>
                </a:lnTo>
                <a:lnTo>
                  <a:pt x="1393253" y="44436"/>
                </a:lnTo>
                <a:lnTo>
                  <a:pt x="1409445" y="44323"/>
                </a:lnTo>
                <a:lnTo>
                  <a:pt x="1412239" y="41529"/>
                </a:lnTo>
                <a:lnTo>
                  <a:pt x="1412239" y="34417"/>
                </a:lnTo>
                <a:lnTo>
                  <a:pt x="1409318" y="31623"/>
                </a:lnTo>
                <a:close/>
              </a:path>
              <a:path w="1469389" h="76200">
                <a:moveTo>
                  <a:pt x="1392808" y="0"/>
                </a:moveTo>
                <a:lnTo>
                  <a:pt x="1393126" y="31737"/>
                </a:lnTo>
                <a:lnTo>
                  <a:pt x="1457448" y="31623"/>
                </a:lnTo>
                <a:lnTo>
                  <a:pt x="1392808" y="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25570" y="3880230"/>
            <a:ext cx="1469390" cy="76200"/>
          </a:xfrm>
          <a:custGeom>
            <a:avLst/>
            <a:gdLst/>
            <a:ahLst/>
            <a:cxnLst/>
            <a:rect l="l" t="t" r="r" b="b"/>
            <a:pathLst>
              <a:path w="1469389" h="76200">
                <a:moveTo>
                  <a:pt x="1393126" y="44463"/>
                </a:moveTo>
                <a:lnTo>
                  <a:pt x="1392808" y="76200"/>
                </a:lnTo>
                <a:lnTo>
                  <a:pt x="1457407" y="44704"/>
                </a:lnTo>
                <a:lnTo>
                  <a:pt x="1409318" y="44704"/>
                </a:lnTo>
                <a:lnTo>
                  <a:pt x="1405889" y="44577"/>
                </a:lnTo>
                <a:lnTo>
                  <a:pt x="1393126" y="44463"/>
                </a:lnTo>
                <a:close/>
              </a:path>
              <a:path w="1469389" h="76200">
                <a:moveTo>
                  <a:pt x="1393253" y="31764"/>
                </a:moveTo>
                <a:lnTo>
                  <a:pt x="1393126" y="44463"/>
                </a:lnTo>
                <a:lnTo>
                  <a:pt x="1405889" y="44577"/>
                </a:lnTo>
                <a:lnTo>
                  <a:pt x="1409318" y="44704"/>
                </a:lnTo>
                <a:lnTo>
                  <a:pt x="1412239" y="41783"/>
                </a:lnTo>
                <a:lnTo>
                  <a:pt x="1412239" y="34798"/>
                </a:lnTo>
                <a:lnTo>
                  <a:pt x="1409445" y="32004"/>
                </a:lnTo>
                <a:lnTo>
                  <a:pt x="1405889" y="31877"/>
                </a:lnTo>
                <a:lnTo>
                  <a:pt x="1393253" y="31764"/>
                </a:lnTo>
                <a:close/>
              </a:path>
              <a:path w="1469389" h="76200">
                <a:moveTo>
                  <a:pt x="1393570" y="0"/>
                </a:moveTo>
                <a:lnTo>
                  <a:pt x="1393253" y="31764"/>
                </a:lnTo>
                <a:lnTo>
                  <a:pt x="1405889" y="31877"/>
                </a:lnTo>
                <a:lnTo>
                  <a:pt x="1409445" y="32004"/>
                </a:lnTo>
                <a:lnTo>
                  <a:pt x="1412239" y="34798"/>
                </a:lnTo>
                <a:lnTo>
                  <a:pt x="1412239" y="41783"/>
                </a:lnTo>
                <a:lnTo>
                  <a:pt x="1409318" y="44704"/>
                </a:lnTo>
                <a:lnTo>
                  <a:pt x="1457407" y="44704"/>
                </a:lnTo>
                <a:lnTo>
                  <a:pt x="1469389" y="38862"/>
                </a:lnTo>
                <a:lnTo>
                  <a:pt x="1393570" y="0"/>
                </a:lnTo>
                <a:close/>
              </a:path>
              <a:path w="1469389" h="76200">
                <a:moveTo>
                  <a:pt x="6350" y="19431"/>
                </a:moveTo>
                <a:lnTo>
                  <a:pt x="2920" y="19431"/>
                </a:lnTo>
                <a:lnTo>
                  <a:pt x="0" y="22225"/>
                </a:lnTo>
                <a:lnTo>
                  <a:pt x="0" y="29210"/>
                </a:lnTo>
                <a:lnTo>
                  <a:pt x="2793" y="32131"/>
                </a:lnTo>
                <a:lnTo>
                  <a:pt x="1393126" y="44463"/>
                </a:lnTo>
                <a:lnTo>
                  <a:pt x="1393253" y="31764"/>
                </a:lnTo>
                <a:lnTo>
                  <a:pt x="6350" y="19431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37615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</a:t>
            </a:r>
            <a:r>
              <a:rPr dirty="0" spc="5"/>
              <a:t>to </a:t>
            </a:r>
            <a:r>
              <a:rPr dirty="0" spc="-5"/>
              <a:t>convert fractions </a:t>
            </a:r>
            <a:r>
              <a:rPr dirty="0"/>
              <a:t>&amp; </a:t>
            </a:r>
            <a:r>
              <a:rPr dirty="0" spc="-5"/>
              <a:t>decimals  into</a:t>
            </a:r>
            <a:r>
              <a:rPr dirty="0" spc="10"/>
              <a:t> </a:t>
            </a:r>
            <a:r>
              <a:rPr dirty="0" spc="-5"/>
              <a:t>percentages….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68270" y="2162683"/>
            <a:ext cx="47771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  <a:tab pos="885825" algn="l"/>
                <a:tab pos="2698115" algn="l"/>
                <a:tab pos="3181350" algn="l"/>
              </a:tabLst>
            </a:pP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Eg..	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3/5	3/5	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×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100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% =</a:t>
            </a:r>
            <a:r>
              <a:rPr dirty="0" sz="1800" spc="-7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60%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25470" y="2965830"/>
            <a:ext cx="7912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4820" indent="-452755">
              <a:lnSpc>
                <a:spcPct val="100000"/>
              </a:lnSpc>
              <a:spcBef>
                <a:spcPts val="95"/>
              </a:spcBef>
              <a:buClr>
                <a:srgbClr val="A42F0F"/>
              </a:buClr>
              <a:buFont typeface="Wingdings 3"/>
              <a:buChar char="&gt;"/>
              <a:tabLst>
                <a:tab pos="464820" algn="l"/>
                <a:tab pos="465455" algn="l"/>
              </a:tabLst>
            </a:pP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5/8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3563" y="2965830"/>
            <a:ext cx="112585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5/8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× 100</a:t>
            </a:r>
            <a:r>
              <a:rPr dirty="0" sz="1600" spc="-6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%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16648" y="2965830"/>
            <a:ext cx="75438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=</a:t>
            </a:r>
            <a:r>
              <a:rPr dirty="0" sz="1600" spc="-8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62.5%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25470" y="3708272"/>
            <a:ext cx="8705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4820" indent="-452755">
              <a:lnSpc>
                <a:spcPct val="100000"/>
              </a:lnSpc>
              <a:spcBef>
                <a:spcPts val="95"/>
              </a:spcBef>
              <a:buClr>
                <a:srgbClr val="A42F0F"/>
              </a:buClr>
              <a:buFont typeface="Wingdings 3"/>
              <a:buChar char="&gt;"/>
              <a:tabLst>
                <a:tab pos="464820" algn="l"/>
                <a:tab pos="465455" algn="l"/>
              </a:tabLst>
            </a:pP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0</a:t>
            </a:r>
            <a:r>
              <a:rPr dirty="0" sz="1600" spc="-15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32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49831" y="3708272"/>
            <a:ext cx="12058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0.32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× 100</a:t>
            </a:r>
            <a:r>
              <a:rPr dirty="0" sz="1600" spc="-5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%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52641" y="3708272"/>
            <a:ext cx="6426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=</a:t>
            </a:r>
            <a:r>
              <a:rPr dirty="0" sz="1600" spc="35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32%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25470" y="4448936"/>
            <a:ext cx="8153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10209" indent="-398145">
              <a:lnSpc>
                <a:spcPct val="100000"/>
              </a:lnSpc>
              <a:spcBef>
                <a:spcPts val="95"/>
              </a:spcBef>
              <a:buClr>
                <a:srgbClr val="A42F0F"/>
              </a:buClr>
              <a:buFont typeface="Wingdings 3"/>
              <a:buChar char="&gt;"/>
              <a:tabLst>
                <a:tab pos="410209" algn="l"/>
                <a:tab pos="410845" algn="l"/>
              </a:tabLst>
            </a:pP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4</a:t>
            </a:r>
            <a:r>
              <a:rPr dirty="0" sz="1600" spc="-15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12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50307" y="4448936"/>
            <a:ext cx="12052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solidFill>
                  <a:srgbClr val="404040"/>
                </a:solidFill>
                <a:latin typeface="Century Gothic"/>
                <a:cs typeface="Century Gothic"/>
              </a:rPr>
              <a:t>4.12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× 100</a:t>
            </a:r>
            <a:r>
              <a:rPr dirty="0" sz="1600" spc="-5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%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52641" y="4448936"/>
            <a:ext cx="7004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=</a:t>
            </a:r>
            <a:r>
              <a:rPr dirty="0" sz="1600" spc="-7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600" spc="-5">
                <a:solidFill>
                  <a:srgbClr val="404040"/>
                </a:solidFill>
                <a:latin typeface="Century Gothic"/>
                <a:cs typeface="Century Gothic"/>
              </a:rPr>
              <a:t>412%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42917" y="2299716"/>
            <a:ext cx="1103630" cy="76200"/>
          </a:xfrm>
          <a:custGeom>
            <a:avLst/>
            <a:gdLst/>
            <a:ahLst/>
            <a:cxnLst/>
            <a:rect l="l" t="t" r="r" b="b"/>
            <a:pathLst>
              <a:path w="1103629" h="76200">
                <a:moveTo>
                  <a:pt x="1027430" y="0"/>
                </a:moveTo>
                <a:lnTo>
                  <a:pt x="1027430" y="76200"/>
                </a:lnTo>
                <a:lnTo>
                  <a:pt x="1090930" y="44450"/>
                </a:lnTo>
                <a:lnTo>
                  <a:pt x="1043686" y="44450"/>
                </a:lnTo>
                <a:lnTo>
                  <a:pt x="1046480" y="41656"/>
                </a:lnTo>
                <a:lnTo>
                  <a:pt x="1046480" y="34544"/>
                </a:lnTo>
                <a:lnTo>
                  <a:pt x="1043686" y="31750"/>
                </a:lnTo>
                <a:lnTo>
                  <a:pt x="1090930" y="31750"/>
                </a:lnTo>
                <a:lnTo>
                  <a:pt x="1027430" y="0"/>
                </a:lnTo>
                <a:close/>
              </a:path>
              <a:path w="1103629" h="76200">
                <a:moveTo>
                  <a:pt x="1027430" y="31750"/>
                </a:moveTo>
                <a:lnTo>
                  <a:pt x="2794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4" y="44450"/>
                </a:lnTo>
                <a:lnTo>
                  <a:pt x="1027430" y="44450"/>
                </a:lnTo>
                <a:lnTo>
                  <a:pt x="1027430" y="31750"/>
                </a:lnTo>
                <a:close/>
              </a:path>
              <a:path w="1103629" h="76200">
                <a:moveTo>
                  <a:pt x="1090930" y="31750"/>
                </a:moveTo>
                <a:lnTo>
                  <a:pt x="1043686" y="31750"/>
                </a:lnTo>
                <a:lnTo>
                  <a:pt x="1046480" y="34544"/>
                </a:lnTo>
                <a:lnTo>
                  <a:pt x="1046480" y="41656"/>
                </a:lnTo>
                <a:lnTo>
                  <a:pt x="1043686" y="44450"/>
                </a:lnTo>
                <a:lnTo>
                  <a:pt x="1090930" y="44450"/>
                </a:lnTo>
                <a:lnTo>
                  <a:pt x="1103630" y="38100"/>
                </a:lnTo>
                <a:lnTo>
                  <a:pt x="1090930" y="3175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042917" y="3084576"/>
            <a:ext cx="1103630" cy="76200"/>
          </a:xfrm>
          <a:custGeom>
            <a:avLst/>
            <a:gdLst/>
            <a:ahLst/>
            <a:cxnLst/>
            <a:rect l="l" t="t" r="r" b="b"/>
            <a:pathLst>
              <a:path w="1103629" h="76200">
                <a:moveTo>
                  <a:pt x="1027430" y="0"/>
                </a:moveTo>
                <a:lnTo>
                  <a:pt x="1027430" y="76200"/>
                </a:lnTo>
                <a:lnTo>
                  <a:pt x="1090930" y="44450"/>
                </a:lnTo>
                <a:lnTo>
                  <a:pt x="1043686" y="44450"/>
                </a:lnTo>
                <a:lnTo>
                  <a:pt x="1046480" y="41656"/>
                </a:lnTo>
                <a:lnTo>
                  <a:pt x="1046480" y="34544"/>
                </a:lnTo>
                <a:lnTo>
                  <a:pt x="1043686" y="31750"/>
                </a:lnTo>
                <a:lnTo>
                  <a:pt x="1090930" y="31750"/>
                </a:lnTo>
                <a:lnTo>
                  <a:pt x="1027430" y="0"/>
                </a:lnTo>
                <a:close/>
              </a:path>
              <a:path w="1103629" h="76200">
                <a:moveTo>
                  <a:pt x="1027430" y="31750"/>
                </a:moveTo>
                <a:lnTo>
                  <a:pt x="2794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4" y="44450"/>
                </a:lnTo>
                <a:lnTo>
                  <a:pt x="1027430" y="44450"/>
                </a:lnTo>
                <a:lnTo>
                  <a:pt x="1027430" y="31750"/>
                </a:lnTo>
                <a:close/>
              </a:path>
              <a:path w="1103629" h="76200">
                <a:moveTo>
                  <a:pt x="1090930" y="31750"/>
                </a:moveTo>
                <a:lnTo>
                  <a:pt x="1043686" y="31750"/>
                </a:lnTo>
                <a:lnTo>
                  <a:pt x="1046480" y="34544"/>
                </a:lnTo>
                <a:lnTo>
                  <a:pt x="1046480" y="41656"/>
                </a:lnTo>
                <a:lnTo>
                  <a:pt x="1043686" y="44450"/>
                </a:lnTo>
                <a:lnTo>
                  <a:pt x="1090930" y="44450"/>
                </a:lnTo>
                <a:lnTo>
                  <a:pt x="1103630" y="38100"/>
                </a:lnTo>
                <a:lnTo>
                  <a:pt x="1090930" y="3175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042917" y="3842003"/>
            <a:ext cx="1103630" cy="76200"/>
          </a:xfrm>
          <a:custGeom>
            <a:avLst/>
            <a:gdLst/>
            <a:ahLst/>
            <a:cxnLst/>
            <a:rect l="l" t="t" r="r" b="b"/>
            <a:pathLst>
              <a:path w="1103629" h="76200">
                <a:moveTo>
                  <a:pt x="1027430" y="0"/>
                </a:moveTo>
                <a:lnTo>
                  <a:pt x="1027430" y="76200"/>
                </a:lnTo>
                <a:lnTo>
                  <a:pt x="1090930" y="44450"/>
                </a:lnTo>
                <a:lnTo>
                  <a:pt x="1043686" y="44450"/>
                </a:lnTo>
                <a:lnTo>
                  <a:pt x="1046480" y="41656"/>
                </a:lnTo>
                <a:lnTo>
                  <a:pt x="1046480" y="34544"/>
                </a:lnTo>
                <a:lnTo>
                  <a:pt x="1043686" y="31750"/>
                </a:lnTo>
                <a:lnTo>
                  <a:pt x="1090930" y="31750"/>
                </a:lnTo>
                <a:lnTo>
                  <a:pt x="1027430" y="0"/>
                </a:lnTo>
                <a:close/>
              </a:path>
              <a:path w="1103629" h="76200">
                <a:moveTo>
                  <a:pt x="1027430" y="31750"/>
                </a:moveTo>
                <a:lnTo>
                  <a:pt x="2794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4" y="44450"/>
                </a:lnTo>
                <a:lnTo>
                  <a:pt x="1027430" y="44450"/>
                </a:lnTo>
                <a:lnTo>
                  <a:pt x="1027430" y="31750"/>
                </a:lnTo>
                <a:close/>
              </a:path>
              <a:path w="1103629" h="76200">
                <a:moveTo>
                  <a:pt x="1090930" y="31750"/>
                </a:moveTo>
                <a:lnTo>
                  <a:pt x="1043686" y="31750"/>
                </a:lnTo>
                <a:lnTo>
                  <a:pt x="1046480" y="34544"/>
                </a:lnTo>
                <a:lnTo>
                  <a:pt x="1046480" y="41656"/>
                </a:lnTo>
                <a:lnTo>
                  <a:pt x="1043686" y="44450"/>
                </a:lnTo>
                <a:lnTo>
                  <a:pt x="1090930" y="44450"/>
                </a:lnTo>
                <a:lnTo>
                  <a:pt x="1103630" y="38100"/>
                </a:lnTo>
                <a:lnTo>
                  <a:pt x="1090930" y="3175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042917" y="4573523"/>
            <a:ext cx="1103630" cy="76200"/>
          </a:xfrm>
          <a:custGeom>
            <a:avLst/>
            <a:gdLst/>
            <a:ahLst/>
            <a:cxnLst/>
            <a:rect l="l" t="t" r="r" b="b"/>
            <a:pathLst>
              <a:path w="1103629" h="76200">
                <a:moveTo>
                  <a:pt x="1027430" y="0"/>
                </a:moveTo>
                <a:lnTo>
                  <a:pt x="1027430" y="76200"/>
                </a:lnTo>
                <a:lnTo>
                  <a:pt x="1090930" y="44450"/>
                </a:lnTo>
                <a:lnTo>
                  <a:pt x="1043686" y="44450"/>
                </a:lnTo>
                <a:lnTo>
                  <a:pt x="1046480" y="41656"/>
                </a:lnTo>
                <a:lnTo>
                  <a:pt x="1046480" y="34543"/>
                </a:lnTo>
                <a:lnTo>
                  <a:pt x="1043686" y="31750"/>
                </a:lnTo>
                <a:lnTo>
                  <a:pt x="1090930" y="31750"/>
                </a:lnTo>
                <a:lnTo>
                  <a:pt x="1027430" y="0"/>
                </a:lnTo>
                <a:close/>
              </a:path>
              <a:path w="1103629" h="76200">
                <a:moveTo>
                  <a:pt x="1027430" y="31750"/>
                </a:moveTo>
                <a:lnTo>
                  <a:pt x="2794" y="31750"/>
                </a:lnTo>
                <a:lnTo>
                  <a:pt x="0" y="34543"/>
                </a:lnTo>
                <a:lnTo>
                  <a:pt x="0" y="41656"/>
                </a:lnTo>
                <a:lnTo>
                  <a:pt x="2794" y="44450"/>
                </a:lnTo>
                <a:lnTo>
                  <a:pt x="1027430" y="44450"/>
                </a:lnTo>
                <a:lnTo>
                  <a:pt x="1027430" y="31750"/>
                </a:lnTo>
                <a:close/>
              </a:path>
              <a:path w="1103629" h="76200">
                <a:moveTo>
                  <a:pt x="1090930" y="31750"/>
                </a:moveTo>
                <a:lnTo>
                  <a:pt x="1043686" y="31750"/>
                </a:lnTo>
                <a:lnTo>
                  <a:pt x="1046480" y="34543"/>
                </a:lnTo>
                <a:lnTo>
                  <a:pt x="1046480" y="41656"/>
                </a:lnTo>
                <a:lnTo>
                  <a:pt x="1043686" y="44450"/>
                </a:lnTo>
                <a:lnTo>
                  <a:pt x="1090930" y="44450"/>
                </a:lnTo>
                <a:lnTo>
                  <a:pt x="1103630" y="38100"/>
                </a:lnTo>
                <a:lnTo>
                  <a:pt x="1090930" y="31750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6252"/>
            <a:ext cx="7944484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Questions </a:t>
            </a:r>
            <a:r>
              <a:rPr dirty="0"/>
              <a:t>related </a:t>
            </a:r>
            <a:r>
              <a:rPr dirty="0" spc="-5"/>
              <a:t>with</a:t>
            </a:r>
            <a:r>
              <a:rPr dirty="0" spc="5"/>
              <a:t> </a:t>
            </a:r>
            <a:r>
              <a:rPr dirty="0" spc="-5"/>
              <a:t>percentages</a:t>
            </a:r>
          </a:p>
        </p:txBody>
      </p:sp>
      <p:sp>
        <p:nvSpPr>
          <p:cNvPr id="3" name="object 3"/>
          <p:cNvSpPr/>
          <p:nvPr/>
        </p:nvSpPr>
        <p:spPr>
          <a:xfrm>
            <a:off x="2592323" y="2194560"/>
            <a:ext cx="6277356" cy="1328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109722" y="3961257"/>
            <a:ext cx="1143000" cy="1397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991235" algn="l"/>
              </a:tabLst>
            </a:pPr>
            <a:r>
              <a:rPr dirty="0" sz="1800" spc="-10">
                <a:latin typeface="Century Gothic"/>
                <a:cs typeface="Century Gothic"/>
              </a:rPr>
              <a:t>Answers </a:t>
            </a:r>
            <a:r>
              <a:rPr dirty="0" sz="1800">
                <a:latin typeface="Century Gothic"/>
                <a:cs typeface="Century Gothic"/>
              </a:rPr>
              <a:t>:  </a:t>
            </a:r>
            <a:r>
              <a:rPr dirty="0" sz="1800" spc="5">
                <a:latin typeface="Century Gothic"/>
                <a:cs typeface="Century Gothic"/>
              </a:rPr>
              <a:t>a</a:t>
            </a:r>
            <a:r>
              <a:rPr dirty="0" sz="1800">
                <a:latin typeface="Century Gothic"/>
                <a:cs typeface="Century Gothic"/>
              </a:rPr>
              <a:t>. </a:t>
            </a:r>
            <a:r>
              <a:rPr dirty="0" sz="1800" spc="-35">
                <a:latin typeface="Century Gothic"/>
                <a:cs typeface="Century Gothic"/>
              </a:rPr>
              <a:t> </a:t>
            </a:r>
            <a:r>
              <a:rPr dirty="0" sz="1800" spc="-5">
                <a:latin typeface="Century Gothic"/>
                <a:cs typeface="Century Gothic"/>
              </a:rPr>
              <a:t>80</a:t>
            </a:r>
            <a:r>
              <a:rPr dirty="0" sz="1800">
                <a:latin typeface="Century Gothic"/>
                <a:cs typeface="Century Gothic"/>
              </a:rPr>
              <a:t>0	×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991235" algn="l"/>
              </a:tabLst>
            </a:pPr>
            <a:r>
              <a:rPr dirty="0" sz="1800" spc="5">
                <a:latin typeface="Century Gothic"/>
                <a:cs typeface="Century Gothic"/>
              </a:rPr>
              <a:t>b</a:t>
            </a:r>
            <a:r>
              <a:rPr dirty="0" sz="1800">
                <a:latin typeface="Century Gothic"/>
                <a:cs typeface="Century Gothic"/>
              </a:rPr>
              <a:t>. </a:t>
            </a:r>
            <a:r>
              <a:rPr dirty="0" sz="1800" spc="-35">
                <a:latin typeface="Century Gothic"/>
                <a:cs typeface="Century Gothic"/>
              </a:rPr>
              <a:t> </a:t>
            </a:r>
            <a:r>
              <a:rPr dirty="0" sz="1800" spc="-5">
                <a:latin typeface="Century Gothic"/>
                <a:cs typeface="Century Gothic"/>
              </a:rPr>
              <a:t>100</a:t>
            </a:r>
            <a:r>
              <a:rPr dirty="0" sz="1800">
                <a:latin typeface="Century Gothic"/>
                <a:cs typeface="Century Gothic"/>
              </a:rPr>
              <a:t>0	×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354965" algn="l"/>
                <a:tab pos="991235" algn="l"/>
              </a:tabLst>
            </a:pPr>
            <a:r>
              <a:rPr dirty="0" sz="1800" spc="10">
                <a:latin typeface="Century Gothic"/>
                <a:cs typeface="Century Gothic"/>
              </a:rPr>
              <a:t>c</a:t>
            </a:r>
            <a:r>
              <a:rPr dirty="0" sz="1800">
                <a:latin typeface="Century Gothic"/>
                <a:cs typeface="Century Gothic"/>
              </a:rPr>
              <a:t>.	</a:t>
            </a:r>
            <a:r>
              <a:rPr dirty="0" sz="1800" spc="-5">
                <a:latin typeface="Century Gothic"/>
                <a:cs typeface="Century Gothic"/>
              </a:rPr>
              <a:t>120</a:t>
            </a:r>
            <a:r>
              <a:rPr dirty="0" sz="1800">
                <a:latin typeface="Century Gothic"/>
                <a:cs typeface="Century Gothic"/>
              </a:rPr>
              <a:t>0	×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991235" algn="l"/>
              </a:tabLst>
            </a:pPr>
            <a:r>
              <a:rPr dirty="0" sz="1800" spc="10">
                <a:latin typeface="Century Gothic"/>
                <a:cs typeface="Century Gothic"/>
              </a:rPr>
              <a:t>d</a:t>
            </a:r>
            <a:r>
              <a:rPr dirty="0" sz="1800">
                <a:latin typeface="Century Gothic"/>
                <a:cs typeface="Century Gothic"/>
              </a:rPr>
              <a:t>. </a:t>
            </a:r>
            <a:r>
              <a:rPr dirty="0" sz="1800" spc="-45">
                <a:latin typeface="Century Gothic"/>
                <a:cs typeface="Century Gothic"/>
              </a:rPr>
              <a:t> </a:t>
            </a:r>
            <a:r>
              <a:rPr dirty="0" sz="1800" spc="-5">
                <a:latin typeface="Century Gothic"/>
                <a:cs typeface="Century Gothic"/>
              </a:rPr>
              <a:t>250</a:t>
            </a:r>
            <a:r>
              <a:rPr dirty="0" sz="1800">
                <a:latin typeface="Century Gothic"/>
                <a:cs typeface="Century Gothic"/>
              </a:rPr>
              <a:t>0	×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16044" y="4235577"/>
            <a:ext cx="221678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873760" algn="l"/>
              </a:tabLst>
            </a:pPr>
            <a:r>
              <a:rPr dirty="0" sz="1800" spc="-5">
                <a:latin typeface="Century Gothic"/>
                <a:cs typeface="Century Gothic"/>
              </a:rPr>
              <a:t>12/100	</a:t>
            </a:r>
            <a:r>
              <a:rPr dirty="0" sz="1800">
                <a:latin typeface="Century Gothic"/>
                <a:cs typeface="Century Gothic"/>
              </a:rPr>
              <a:t>= </a:t>
            </a:r>
            <a:r>
              <a:rPr dirty="0" sz="1800" spc="-5">
                <a:latin typeface="Century Gothic"/>
                <a:cs typeface="Century Gothic"/>
              </a:rPr>
              <a:t>96 rupees  8/100	</a:t>
            </a:r>
            <a:r>
              <a:rPr dirty="0" sz="1800">
                <a:latin typeface="Century Gothic"/>
                <a:cs typeface="Century Gothic"/>
              </a:rPr>
              <a:t>= </a:t>
            </a:r>
            <a:r>
              <a:rPr dirty="0" sz="1800" spc="-5">
                <a:latin typeface="Century Gothic"/>
                <a:cs typeface="Century Gothic"/>
              </a:rPr>
              <a:t>80</a:t>
            </a:r>
            <a:r>
              <a:rPr dirty="0" sz="1800" spc="-25">
                <a:latin typeface="Century Gothic"/>
                <a:cs typeface="Century Gothic"/>
              </a:rPr>
              <a:t> </a:t>
            </a:r>
            <a:r>
              <a:rPr dirty="0" sz="1800">
                <a:latin typeface="Century Gothic"/>
                <a:cs typeface="Century Gothic"/>
              </a:rPr>
              <a:t>m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Century Gothic"/>
                <a:cs typeface="Century Gothic"/>
              </a:rPr>
              <a:t>2.5/100 </a:t>
            </a:r>
            <a:r>
              <a:rPr dirty="0" sz="1800">
                <a:latin typeface="Century Gothic"/>
                <a:cs typeface="Century Gothic"/>
              </a:rPr>
              <a:t>= </a:t>
            </a:r>
            <a:r>
              <a:rPr dirty="0" sz="1800" spc="-5">
                <a:latin typeface="Century Gothic"/>
                <a:cs typeface="Century Gothic"/>
              </a:rPr>
              <a:t>30</a:t>
            </a:r>
            <a:r>
              <a:rPr dirty="0" sz="1800" spc="30">
                <a:latin typeface="Century Gothic"/>
                <a:cs typeface="Century Gothic"/>
              </a:rPr>
              <a:t> </a:t>
            </a:r>
            <a:r>
              <a:rPr dirty="0" sz="1800">
                <a:latin typeface="Century Gothic"/>
                <a:cs typeface="Century Gothic"/>
              </a:rPr>
              <a:t>g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tabLst>
                <a:tab pos="873760" algn="l"/>
              </a:tabLst>
            </a:pPr>
            <a:r>
              <a:rPr dirty="0" sz="1800" spc="-5">
                <a:latin typeface="Century Gothic"/>
                <a:cs typeface="Century Gothic"/>
              </a:rPr>
              <a:t>25/100	</a:t>
            </a:r>
            <a:r>
              <a:rPr dirty="0" sz="1800">
                <a:latin typeface="Century Gothic"/>
                <a:cs typeface="Century Gothic"/>
              </a:rPr>
              <a:t>= </a:t>
            </a:r>
            <a:r>
              <a:rPr dirty="0" sz="1800" spc="-5">
                <a:latin typeface="Century Gothic"/>
                <a:cs typeface="Century Gothic"/>
              </a:rPr>
              <a:t>625</a:t>
            </a:r>
            <a:r>
              <a:rPr dirty="0" sz="1800" spc="-25">
                <a:latin typeface="Century Gothic"/>
                <a:cs typeface="Century Gothic"/>
              </a:rPr>
              <a:t> </a:t>
            </a:r>
            <a:r>
              <a:rPr dirty="0" sz="1800">
                <a:latin typeface="Century Gothic"/>
                <a:cs typeface="Century Gothic"/>
              </a:rPr>
              <a:t>ml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62910" y="795273"/>
            <a:ext cx="8890635" cy="4951095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1800" spc="-5">
                <a:latin typeface="Century Gothic"/>
                <a:cs typeface="Century Gothic"/>
              </a:rPr>
              <a:t>Eg;</a:t>
            </a:r>
            <a:endParaRPr sz="1800">
              <a:latin typeface="Century Gothic"/>
              <a:cs typeface="Century Gothic"/>
            </a:endParaRPr>
          </a:p>
          <a:p>
            <a:pPr marL="12700" marR="690880">
              <a:lnSpc>
                <a:spcPct val="100000"/>
              </a:lnSpc>
              <a:spcBef>
                <a:spcPts val="440"/>
              </a:spcBef>
            </a:pPr>
            <a:r>
              <a:rPr dirty="0" sz="1800">
                <a:latin typeface="Century Gothic"/>
                <a:cs typeface="Century Gothic"/>
              </a:rPr>
              <a:t>A </a:t>
            </a:r>
            <a:r>
              <a:rPr dirty="0" sz="1800" spc="-10">
                <a:latin typeface="Century Gothic"/>
                <a:cs typeface="Century Gothic"/>
              </a:rPr>
              <a:t>shopkeeper </a:t>
            </a:r>
            <a:r>
              <a:rPr dirty="0" sz="1800" spc="-5">
                <a:latin typeface="Century Gothic"/>
                <a:cs typeface="Century Gothic"/>
              </a:rPr>
              <a:t>buys </a:t>
            </a:r>
            <a:r>
              <a:rPr dirty="0" sz="1800">
                <a:latin typeface="Century Gothic"/>
                <a:cs typeface="Century Gothic"/>
              </a:rPr>
              <a:t>a </a:t>
            </a:r>
            <a:r>
              <a:rPr dirty="0" sz="1800" spc="-10">
                <a:latin typeface="Century Gothic"/>
                <a:cs typeface="Century Gothic"/>
              </a:rPr>
              <a:t>wristwatch </a:t>
            </a:r>
            <a:r>
              <a:rPr dirty="0" sz="1800">
                <a:latin typeface="Century Gothic"/>
                <a:cs typeface="Century Gothic"/>
              </a:rPr>
              <a:t>for </a:t>
            </a:r>
            <a:r>
              <a:rPr dirty="0" sz="1800" spc="-5">
                <a:latin typeface="Century Gothic"/>
                <a:cs typeface="Century Gothic"/>
              </a:rPr>
              <a:t>Rs 500 and </a:t>
            </a:r>
            <a:r>
              <a:rPr dirty="0" sz="1800">
                <a:latin typeface="Century Gothic"/>
                <a:cs typeface="Century Gothic"/>
              </a:rPr>
              <a:t>sells </a:t>
            </a:r>
            <a:r>
              <a:rPr dirty="0" sz="1800" spc="10">
                <a:latin typeface="Century Gothic"/>
                <a:cs typeface="Century Gothic"/>
              </a:rPr>
              <a:t>it </a:t>
            </a:r>
            <a:r>
              <a:rPr dirty="0" sz="1800">
                <a:latin typeface="Century Gothic"/>
                <a:cs typeface="Century Gothic"/>
              </a:rPr>
              <a:t>for </a:t>
            </a:r>
            <a:r>
              <a:rPr dirty="0" sz="1800" spc="-5">
                <a:latin typeface="Century Gothic"/>
                <a:cs typeface="Century Gothic"/>
              </a:rPr>
              <a:t>Rs 600. Calculate 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>
                <a:latin typeface="Century Gothic"/>
                <a:cs typeface="Century Gothic"/>
              </a:rPr>
              <a:t>profit </a:t>
            </a:r>
            <a:r>
              <a:rPr dirty="0" sz="1800" spc="-5">
                <a:latin typeface="Century Gothic"/>
                <a:cs typeface="Century Gothic"/>
              </a:rPr>
              <a:t>as </a:t>
            </a:r>
            <a:r>
              <a:rPr dirty="0" sz="1800">
                <a:latin typeface="Century Gothic"/>
                <a:cs typeface="Century Gothic"/>
              </a:rPr>
              <a:t>a </a:t>
            </a:r>
            <a:r>
              <a:rPr dirty="0" sz="1800" spc="-10">
                <a:latin typeface="Century Gothic"/>
                <a:cs typeface="Century Gothic"/>
              </a:rPr>
              <a:t>percentage </a:t>
            </a:r>
            <a:r>
              <a:rPr dirty="0" sz="1800" spc="-15">
                <a:latin typeface="Century Gothic"/>
                <a:cs typeface="Century Gothic"/>
              </a:rPr>
              <a:t>(of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 spc="-5">
                <a:latin typeface="Century Gothic"/>
                <a:cs typeface="Century Gothic"/>
              </a:rPr>
              <a:t>cost</a:t>
            </a:r>
            <a:r>
              <a:rPr dirty="0" sz="1800" spc="135">
                <a:latin typeface="Century Gothic"/>
                <a:cs typeface="Century Gothic"/>
              </a:rPr>
              <a:t> </a:t>
            </a:r>
            <a:r>
              <a:rPr dirty="0" sz="1800" spc="-5">
                <a:latin typeface="Century Gothic"/>
                <a:cs typeface="Century Gothic"/>
              </a:rPr>
              <a:t>price).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50">
              <a:latin typeface="Century Gothic"/>
              <a:cs typeface="Century Gothic"/>
            </a:endParaRPr>
          </a:p>
          <a:p>
            <a:pPr marL="1102995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Century Gothic"/>
                <a:cs typeface="Century Gothic"/>
              </a:rPr>
              <a:t>Answer</a:t>
            </a:r>
            <a:r>
              <a:rPr dirty="0" sz="1800" spc="25">
                <a:latin typeface="Century Gothic"/>
                <a:cs typeface="Century Gothic"/>
              </a:rPr>
              <a:t> </a:t>
            </a:r>
            <a:r>
              <a:rPr dirty="0" sz="1800">
                <a:latin typeface="Century Gothic"/>
                <a:cs typeface="Century Gothic"/>
              </a:rPr>
              <a:t>:</a:t>
            </a:r>
            <a:endParaRPr sz="1800">
              <a:latin typeface="Century Gothic"/>
              <a:cs typeface="Century Gothic"/>
            </a:endParaRPr>
          </a:p>
          <a:p>
            <a:pPr marL="1739264" marR="2602230" indent="126364">
              <a:lnSpc>
                <a:spcPct val="100000"/>
              </a:lnSpc>
              <a:tabLst>
                <a:tab pos="3703954" algn="l"/>
              </a:tabLst>
            </a:pPr>
            <a:r>
              <a:rPr dirty="0" sz="1800">
                <a:latin typeface="Century Gothic"/>
                <a:cs typeface="Century Gothic"/>
              </a:rPr>
              <a:t>profit	= </a:t>
            </a:r>
            <a:r>
              <a:rPr dirty="0" sz="1800" spc="-5">
                <a:latin typeface="Century Gothic"/>
                <a:cs typeface="Century Gothic"/>
              </a:rPr>
              <a:t>Rs </a:t>
            </a:r>
            <a:r>
              <a:rPr dirty="0" sz="1800" spc="-15">
                <a:latin typeface="Century Gothic"/>
                <a:cs typeface="Century Gothic"/>
              </a:rPr>
              <a:t>(600 </a:t>
            </a:r>
            <a:r>
              <a:rPr dirty="0" sz="1800">
                <a:latin typeface="Century Gothic"/>
                <a:cs typeface="Century Gothic"/>
              </a:rPr>
              <a:t>– </a:t>
            </a:r>
            <a:r>
              <a:rPr dirty="0" sz="1800" spc="-5">
                <a:latin typeface="Century Gothic"/>
                <a:cs typeface="Century Gothic"/>
              </a:rPr>
              <a:t>500 </a:t>
            </a:r>
            <a:r>
              <a:rPr dirty="0" sz="1800">
                <a:latin typeface="Century Gothic"/>
                <a:cs typeface="Century Gothic"/>
              </a:rPr>
              <a:t>= </a:t>
            </a:r>
            <a:r>
              <a:rPr dirty="0" sz="1800" spc="-10">
                <a:latin typeface="Century Gothic"/>
                <a:cs typeface="Century Gothic"/>
              </a:rPr>
              <a:t>Rs.100  </a:t>
            </a:r>
            <a:r>
              <a:rPr dirty="0" sz="1800">
                <a:latin typeface="Century Gothic"/>
                <a:cs typeface="Century Gothic"/>
              </a:rPr>
              <a:t>profit </a:t>
            </a:r>
            <a:r>
              <a:rPr dirty="0" sz="1800" spc="-10">
                <a:latin typeface="Century Gothic"/>
                <a:cs typeface="Century Gothic"/>
              </a:rPr>
              <a:t>percentage= </a:t>
            </a:r>
            <a:r>
              <a:rPr dirty="0" sz="1800" spc="-5">
                <a:latin typeface="Century Gothic"/>
                <a:cs typeface="Century Gothic"/>
              </a:rPr>
              <a:t>100/500 </a:t>
            </a:r>
            <a:r>
              <a:rPr dirty="0" sz="1800">
                <a:latin typeface="Century Gothic"/>
                <a:cs typeface="Century Gothic"/>
              </a:rPr>
              <a:t>× </a:t>
            </a:r>
            <a:r>
              <a:rPr dirty="0" sz="1800" spc="-5">
                <a:latin typeface="Century Gothic"/>
                <a:cs typeface="Century Gothic"/>
              </a:rPr>
              <a:t>100 </a:t>
            </a:r>
            <a:r>
              <a:rPr dirty="0" sz="1800">
                <a:latin typeface="Century Gothic"/>
                <a:cs typeface="Century Gothic"/>
              </a:rPr>
              <a:t>=</a:t>
            </a:r>
            <a:r>
              <a:rPr dirty="0" sz="1800" spc="20">
                <a:latin typeface="Century Gothic"/>
                <a:cs typeface="Century Gothic"/>
              </a:rPr>
              <a:t> </a:t>
            </a:r>
            <a:r>
              <a:rPr dirty="0" sz="1800" spc="-5">
                <a:latin typeface="Century Gothic"/>
                <a:cs typeface="Century Gothic"/>
              </a:rPr>
              <a:t>20%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dirty="0" u="heavy" sz="1800" spc="-5" b="1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Review questions</a:t>
            </a:r>
            <a:endParaRPr sz="1800">
              <a:latin typeface="Century Gothic"/>
              <a:cs typeface="Century Gothic"/>
            </a:endParaRPr>
          </a:p>
          <a:p>
            <a:pPr marL="12700" marR="5080">
              <a:lnSpc>
                <a:spcPct val="100000"/>
              </a:lnSpc>
              <a:spcBef>
                <a:spcPts val="940"/>
              </a:spcBef>
            </a:pPr>
            <a:r>
              <a:rPr dirty="0" sz="1800" spc="10">
                <a:latin typeface="Century Gothic"/>
                <a:cs typeface="Century Gothic"/>
              </a:rPr>
              <a:t>If </a:t>
            </a:r>
            <a:r>
              <a:rPr dirty="0" sz="1800" spc="-5">
                <a:latin typeface="Century Gothic"/>
                <a:cs typeface="Century Gothic"/>
              </a:rPr>
              <a:t>30 </a:t>
            </a:r>
            <a:r>
              <a:rPr dirty="0" sz="1800">
                <a:latin typeface="Century Gothic"/>
                <a:cs typeface="Century Gothic"/>
              </a:rPr>
              <a:t>of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 spc="-5">
                <a:latin typeface="Century Gothic"/>
                <a:cs typeface="Century Gothic"/>
              </a:rPr>
              <a:t>50 </a:t>
            </a:r>
            <a:r>
              <a:rPr dirty="0" sz="1800" spc="-10">
                <a:latin typeface="Century Gothic"/>
                <a:cs typeface="Century Gothic"/>
              </a:rPr>
              <a:t>students </a:t>
            </a:r>
            <a:r>
              <a:rPr dirty="0" sz="1800" spc="10">
                <a:latin typeface="Century Gothic"/>
                <a:cs typeface="Century Gothic"/>
              </a:rPr>
              <a:t>in </a:t>
            </a:r>
            <a:r>
              <a:rPr dirty="0" sz="1800">
                <a:latin typeface="Century Gothic"/>
                <a:cs typeface="Century Gothic"/>
              </a:rPr>
              <a:t>a </a:t>
            </a:r>
            <a:r>
              <a:rPr dirty="0" sz="1800" spc="-5">
                <a:latin typeface="Century Gothic"/>
                <a:cs typeface="Century Gothic"/>
              </a:rPr>
              <a:t>class are </a:t>
            </a:r>
            <a:r>
              <a:rPr dirty="0" sz="1800">
                <a:latin typeface="Century Gothic"/>
                <a:cs typeface="Century Gothic"/>
              </a:rPr>
              <a:t>girls, find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 spc="-5">
                <a:latin typeface="Century Gothic"/>
                <a:cs typeface="Century Gothic"/>
              </a:rPr>
              <a:t>number </a:t>
            </a:r>
            <a:r>
              <a:rPr dirty="0" sz="1800">
                <a:latin typeface="Century Gothic"/>
                <a:cs typeface="Century Gothic"/>
              </a:rPr>
              <a:t>of </a:t>
            </a:r>
            <a:r>
              <a:rPr dirty="0" sz="1800" spc="5">
                <a:latin typeface="Century Gothic"/>
                <a:cs typeface="Century Gothic"/>
              </a:rPr>
              <a:t>girls </a:t>
            </a:r>
            <a:r>
              <a:rPr dirty="0" sz="1800" spc="10">
                <a:latin typeface="Century Gothic"/>
                <a:cs typeface="Century Gothic"/>
              </a:rPr>
              <a:t>in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 spc="-5">
                <a:latin typeface="Century Gothic"/>
                <a:cs typeface="Century Gothic"/>
              </a:rPr>
              <a:t>class as </a:t>
            </a:r>
            <a:r>
              <a:rPr dirty="0" sz="1800">
                <a:latin typeface="Century Gothic"/>
                <a:cs typeface="Century Gothic"/>
              </a:rPr>
              <a:t>a  </a:t>
            </a:r>
            <a:r>
              <a:rPr dirty="0" sz="1800" spc="-10">
                <a:latin typeface="Century Gothic"/>
                <a:cs typeface="Century Gothic"/>
              </a:rPr>
              <a:t>percentage </a:t>
            </a:r>
            <a:r>
              <a:rPr dirty="0" sz="1800">
                <a:latin typeface="Century Gothic"/>
                <a:cs typeface="Century Gothic"/>
              </a:rPr>
              <a:t>of </a:t>
            </a:r>
            <a:r>
              <a:rPr dirty="0" sz="1800" spc="-10">
                <a:latin typeface="Century Gothic"/>
                <a:cs typeface="Century Gothic"/>
              </a:rPr>
              <a:t>the total </a:t>
            </a:r>
            <a:r>
              <a:rPr dirty="0" sz="1800" spc="-5">
                <a:latin typeface="Century Gothic"/>
                <a:cs typeface="Century Gothic"/>
              </a:rPr>
              <a:t>number </a:t>
            </a:r>
            <a:r>
              <a:rPr dirty="0" sz="1800">
                <a:latin typeface="Century Gothic"/>
                <a:cs typeface="Century Gothic"/>
              </a:rPr>
              <a:t>of</a:t>
            </a:r>
            <a:r>
              <a:rPr dirty="0" sz="1800" spc="140">
                <a:latin typeface="Century Gothic"/>
                <a:cs typeface="Century Gothic"/>
              </a:rPr>
              <a:t> </a:t>
            </a:r>
            <a:r>
              <a:rPr dirty="0" sz="1800" spc="-10">
                <a:latin typeface="Century Gothic"/>
                <a:cs typeface="Century Gothic"/>
              </a:rPr>
              <a:t>students.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50">
              <a:latin typeface="Century Gothic"/>
              <a:cs typeface="Century Gothic"/>
            </a:endParaRPr>
          </a:p>
          <a:p>
            <a:pPr marL="12700" marR="276860">
              <a:lnSpc>
                <a:spcPct val="100000"/>
              </a:lnSpc>
            </a:pPr>
            <a:r>
              <a:rPr dirty="0" sz="1800" spc="-5">
                <a:latin typeface="Century Gothic"/>
                <a:cs typeface="Century Gothic"/>
              </a:rPr>
              <a:t>15% </a:t>
            </a:r>
            <a:r>
              <a:rPr dirty="0" sz="1800">
                <a:latin typeface="Century Gothic"/>
                <a:cs typeface="Century Gothic"/>
              </a:rPr>
              <a:t>of </a:t>
            </a:r>
            <a:r>
              <a:rPr dirty="0" sz="1800" spc="-10">
                <a:latin typeface="Century Gothic"/>
                <a:cs typeface="Century Gothic"/>
              </a:rPr>
              <a:t>the workers </a:t>
            </a:r>
            <a:r>
              <a:rPr dirty="0" sz="1800" spc="10">
                <a:latin typeface="Century Gothic"/>
                <a:cs typeface="Century Gothic"/>
              </a:rPr>
              <a:t>in </a:t>
            </a:r>
            <a:r>
              <a:rPr dirty="0" sz="1800" spc="-5">
                <a:latin typeface="Century Gothic"/>
                <a:cs typeface="Century Gothic"/>
              </a:rPr>
              <a:t>an establishment are men. </a:t>
            </a:r>
            <a:r>
              <a:rPr dirty="0" sz="1800" spc="10">
                <a:latin typeface="Century Gothic"/>
                <a:cs typeface="Century Gothic"/>
              </a:rPr>
              <a:t>If </a:t>
            </a:r>
            <a:r>
              <a:rPr dirty="0" sz="1800" spc="-10">
                <a:latin typeface="Century Gothic"/>
                <a:cs typeface="Century Gothic"/>
              </a:rPr>
              <a:t>the total </a:t>
            </a:r>
            <a:r>
              <a:rPr dirty="0" sz="1800" spc="-5">
                <a:latin typeface="Century Gothic"/>
                <a:cs typeface="Century Gothic"/>
              </a:rPr>
              <a:t>number </a:t>
            </a:r>
            <a:r>
              <a:rPr dirty="0" sz="1800">
                <a:latin typeface="Century Gothic"/>
                <a:cs typeface="Century Gothic"/>
              </a:rPr>
              <a:t>of </a:t>
            </a:r>
            <a:r>
              <a:rPr dirty="0" sz="1800" spc="-10">
                <a:latin typeface="Century Gothic"/>
                <a:cs typeface="Century Gothic"/>
              </a:rPr>
              <a:t>workers  </a:t>
            </a:r>
            <a:r>
              <a:rPr dirty="0" sz="1800" spc="10">
                <a:latin typeface="Century Gothic"/>
                <a:cs typeface="Century Gothic"/>
              </a:rPr>
              <a:t>in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 spc="-5">
                <a:latin typeface="Century Gothic"/>
                <a:cs typeface="Century Gothic"/>
              </a:rPr>
              <a:t>establishment </a:t>
            </a:r>
            <a:r>
              <a:rPr dirty="0" sz="1800" spc="10">
                <a:latin typeface="Century Gothic"/>
                <a:cs typeface="Century Gothic"/>
              </a:rPr>
              <a:t>is </a:t>
            </a:r>
            <a:r>
              <a:rPr dirty="0" sz="1800" spc="-5">
                <a:latin typeface="Century Gothic"/>
                <a:cs typeface="Century Gothic"/>
              </a:rPr>
              <a:t>800, how many </a:t>
            </a:r>
            <a:r>
              <a:rPr dirty="0" sz="1800">
                <a:latin typeface="Century Gothic"/>
                <a:cs typeface="Century Gothic"/>
              </a:rPr>
              <a:t>male </a:t>
            </a:r>
            <a:r>
              <a:rPr dirty="0" sz="1800" spc="-10">
                <a:latin typeface="Century Gothic"/>
                <a:cs typeface="Century Gothic"/>
              </a:rPr>
              <a:t>workers </a:t>
            </a:r>
            <a:r>
              <a:rPr dirty="0" sz="1800" spc="-5">
                <a:latin typeface="Century Gothic"/>
                <a:cs typeface="Century Gothic"/>
              </a:rPr>
              <a:t>are</a:t>
            </a:r>
            <a:r>
              <a:rPr dirty="0" sz="1800" spc="60">
                <a:latin typeface="Century Gothic"/>
                <a:cs typeface="Century Gothic"/>
              </a:rPr>
              <a:t> </a:t>
            </a:r>
            <a:r>
              <a:rPr dirty="0" sz="1800" spc="-10">
                <a:latin typeface="Century Gothic"/>
                <a:cs typeface="Century Gothic"/>
              </a:rPr>
              <a:t>there?</a:t>
            </a:r>
            <a:endParaRPr sz="1800">
              <a:latin typeface="Century Gothic"/>
              <a:cs typeface="Century Gothic"/>
            </a:endParaRPr>
          </a:p>
          <a:p>
            <a:pPr marL="12700" marR="110489">
              <a:lnSpc>
                <a:spcPct val="100000"/>
              </a:lnSpc>
              <a:spcBef>
                <a:spcPts val="1130"/>
              </a:spcBef>
            </a:pPr>
            <a:r>
              <a:rPr dirty="0" sz="1800" spc="-5">
                <a:latin typeface="Century Gothic"/>
                <a:cs typeface="Century Gothic"/>
              </a:rPr>
              <a:t>After spending 65% </a:t>
            </a:r>
            <a:r>
              <a:rPr dirty="0" sz="1800">
                <a:latin typeface="Century Gothic"/>
                <a:cs typeface="Century Gothic"/>
              </a:rPr>
              <a:t>of </a:t>
            </a:r>
            <a:r>
              <a:rPr dirty="0" sz="1800" spc="-10">
                <a:latin typeface="Century Gothic"/>
                <a:cs typeface="Century Gothic"/>
              </a:rPr>
              <a:t>the </a:t>
            </a:r>
            <a:r>
              <a:rPr dirty="0" sz="1800" spc="-5">
                <a:latin typeface="Century Gothic"/>
                <a:cs typeface="Century Gothic"/>
              </a:rPr>
              <a:t>money he </a:t>
            </a:r>
            <a:r>
              <a:rPr dirty="0" sz="1800" spc="-10">
                <a:latin typeface="Century Gothic"/>
                <a:cs typeface="Century Gothic"/>
              </a:rPr>
              <a:t>had </a:t>
            </a:r>
            <a:r>
              <a:rPr dirty="0" sz="1800" spc="10">
                <a:latin typeface="Century Gothic"/>
                <a:cs typeface="Century Gothic"/>
              </a:rPr>
              <a:t>in </a:t>
            </a:r>
            <a:r>
              <a:rPr dirty="0" sz="1800" spc="-10">
                <a:latin typeface="Century Gothic"/>
                <a:cs typeface="Century Gothic"/>
              </a:rPr>
              <a:t>hand, </a:t>
            </a:r>
            <a:r>
              <a:rPr dirty="0" sz="1800" spc="10">
                <a:latin typeface="Century Gothic"/>
                <a:cs typeface="Century Gothic"/>
              </a:rPr>
              <a:t>if </a:t>
            </a:r>
            <a:r>
              <a:rPr dirty="0" sz="1800">
                <a:latin typeface="Century Gothic"/>
                <a:cs typeface="Century Gothic"/>
              </a:rPr>
              <a:t>a </a:t>
            </a:r>
            <a:r>
              <a:rPr dirty="0" sz="1800" spc="-10">
                <a:latin typeface="Century Gothic"/>
                <a:cs typeface="Century Gothic"/>
              </a:rPr>
              <a:t>person had </a:t>
            </a:r>
            <a:r>
              <a:rPr dirty="0" sz="1800">
                <a:latin typeface="Century Gothic"/>
                <a:cs typeface="Century Gothic"/>
              </a:rPr>
              <a:t>a </a:t>
            </a:r>
            <a:r>
              <a:rPr dirty="0" sz="1800" spc="-5">
                <a:latin typeface="Century Gothic"/>
                <a:cs typeface="Century Gothic"/>
              </a:rPr>
              <a:t>balance </a:t>
            </a:r>
            <a:r>
              <a:rPr dirty="0" sz="1800">
                <a:latin typeface="Century Gothic"/>
                <a:cs typeface="Century Gothic"/>
              </a:rPr>
              <a:t>of  </a:t>
            </a:r>
            <a:r>
              <a:rPr dirty="0" sz="1800" spc="-5">
                <a:latin typeface="Century Gothic"/>
                <a:cs typeface="Century Gothic"/>
              </a:rPr>
              <a:t>Rs. 1400, </a:t>
            </a:r>
            <a:r>
              <a:rPr dirty="0" sz="1800" spc="-15">
                <a:latin typeface="Century Gothic"/>
                <a:cs typeface="Century Gothic"/>
              </a:rPr>
              <a:t>what </a:t>
            </a:r>
            <a:r>
              <a:rPr dirty="0" sz="1800" spc="10">
                <a:latin typeface="Century Gothic"/>
                <a:cs typeface="Century Gothic"/>
              </a:rPr>
              <a:t>is </a:t>
            </a:r>
            <a:r>
              <a:rPr dirty="0" sz="1800" spc="-10">
                <a:latin typeface="Century Gothic"/>
                <a:cs typeface="Century Gothic"/>
              </a:rPr>
              <a:t>the total </a:t>
            </a:r>
            <a:r>
              <a:rPr dirty="0" sz="1800" spc="-5">
                <a:latin typeface="Century Gothic"/>
                <a:cs typeface="Century Gothic"/>
              </a:rPr>
              <a:t>amount </a:t>
            </a:r>
            <a:r>
              <a:rPr dirty="0" sz="1800">
                <a:latin typeface="Century Gothic"/>
                <a:cs typeface="Century Gothic"/>
              </a:rPr>
              <a:t>of </a:t>
            </a:r>
            <a:r>
              <a:rPr dirty="0" sz="1800" spc="-5">
                <a:latin typeface="Century Gothic"/>
                <a:cs typeface="Century Gothic"/>
              </a:rPr>
              <a:t>money he </a:t>
            </a:r>
            <a:r>
              <a:rPr dirty="0" sz="1800">
                <a:latin typeface="Century Gothic"/>
                <a:cs typeface="Century Gothic"/>
              </a:rPr>
              <a:t>initially</a:t>
            </a:r>
            <a:r>
              <a:rPr dirty="0" sz="1800" spc="110">
                <a:latin typeface="Century Gothic"/>
                <a:cs typeface="Century Gothic"/>
              </a:rPr>
              <a:t> </a:t>
            </a:r>
            <a:r>
              <a:rPr dirty="0" sz="1800" spc="-10">
                <a:latin typeface="Century Gothic"/>
                <a:cs typeface="Century Gothic"/>
              </a:rPr>
              <a:t>had?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6252"/>
            <a:ext cx="1628139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Interset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68270" y="1322070"/>
            <a:ext cx="8579485" cy="2748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When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loan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has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been taken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from an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individual or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an institution,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extra  amount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has to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when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settling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loan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after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period of time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called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</a:t>
            </a:r>
            <a:r>
              <a:rPr dirty="0" sz="1800" spc="2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</a:t>
            </a:r>
            <a:endParaRPr sz="1800">
              <a:latin typeface="Century Gothic"/>
              <a:cs typeface="Century Gothic"/>
            </a:endParaRPr>
          </a:p>
          <a:p>
            <a:pPr algn="just" marL="355600" marR="26670" indent="-342900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Font typeface="Wingdings 3"/>
              <a:buChar char="&gt;"/>
              <a:tabLst>
                <a:tab pos="419734" algn="l"/>
              </a:tabLst>
            </a:pPr>
            <a:r>
              <a:rPr dirty="0"/>
              <a:t>	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Similarly,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when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money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has been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deposited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bank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or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some </a:t>
            </a:r>
            <a:r>
              <a:rPr dirty="0" sz="1800" spc="-120">
                <a:solidFill>
                  <a:srgbClr val="404040"/>
                </a:solidFill>
                <a:latin typeface="Century Gothic"/>
                <a:cs typeface="Century Gothic"/>
              </a:rPr>
              <a:t>other 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financial institution for a period of time,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extra amount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received 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end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period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also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called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</a:t>
            </a:r>
            <a:r>
              <a:rPr dirty="0" sz="1800" spc="8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</a:t>
            </a:r>
            <a:endParaRPr sz="1800">
              <a:latin typeface="Century Gothic"/>
              <a:cs typeface="Century Gothic"/>
            </a:endParaRPr>
          </a:p>
          <a:p>
            <a:pPr marL="355600" marR="248285" indent="-342900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  <a:tab pos="1855470" algn="l"/>
              </a:tabLst>
            </a:pP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Usually,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that has to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paid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for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year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percentage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of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loan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(or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deposit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amount).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This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percentage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called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annual 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</a:t>
            </a:r>
            <a:r>
              <a:rPr dirty="0" sz="1800" spc="3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rate.	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rate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can also be </a:t>
            </a:r>
            <a:r>
              <a:rPr dirty="0" sz="1800" spc="5">
                <a:solidFill>
                  <a:srgbClr val="404040"/>
                </a:solidFill>
                <a:latin typeface="Century Gothic"/>
                <a:cs typeface="Century Gothic"/>
              </a:rPr>
              <a:t>given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monthly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or</a:t>
            </a:r>
            <a:r>
              <a:rPr dirty="0" sz="1800" spc="8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semi-annual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9026" y="856869"/>
            <a:ext cx="3316604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solidFill>
                  <a:srgbClr val="404040"/>
                </a:solidFill>
              </a:rPr>
              <a:t>We </a:t>
            </a:r>
            <a:r>
              <a:rPr dirty="0" sz="1800" spc="-5">
                <a:solidFill>
                  <a:srgbClr val="404040"/>
                </a:solidFill>
              </a:rPr>
              <a:t>can calculate the</a:t>
            </a:r>
            <a:r>
              <a:rPr dirty="0" sz="1800" spc="50">
                <a:solidFill>
                  <a:srgbClr val="404040"/>
                </a:solidFill>
              </a:rPr>
              <a:t> </a:t>
            </a:r>
            <a:r>
              <a:rPr dirty="0" sz="1800" spc="-5">
                <a:solidFill>
                  <a:srgbClr val="404040"/>
                </a:solidFill>
              </a:rPr>
              <a:t>interest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3543680" y="1658188"/>
            <a:ext cx="2870835" cy="19075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As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simple</a:t>
            </a:r>
            <a:r>
              <a:rPr dirty="0" sz="1800" spc="-9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</a:t>
            </a:r>
            <a:endParaRPr sz="1800">
              <a:latin typeface="Century Gothic"/>
              <a:cs typeface="Century Gothic"/>
            </a:endParaRPr>
          </a:p>
          <a:p>
            <a:pPr marL="12700" marR="5080">
              <a:lnSpc>
                <a:spcPct val="292900"/>
              </a:lnSpc>
            </a:pP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As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a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compound interest  On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reducing</a:t>
            </a: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balance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51988" y="1737360"/>
            <a:ext cx="405765" cy="288290"/>
          </a:xfrm>
          <a:custGeom>
            <a:avLst/>
            <a:gdLst/>
            <a:ahLst/>
            <a:cxnLst/>
            <a:rect l="l" t="t" r="r" b="b"/>
            <a:pathLst>
              <a:path w="405764" h="288289">
                <a:moveTo>
                  <a:pt x="405384" y="109981"/>
                </a:moveTo>
                <a:lnTo>
                  <a:pt x="0" y="109981"/>
                </a:lnTo>
                <a:lnTo>
                  <a:pt x="125222" y="178053"/>
                </a:lnTo>
                <a:lnTo>
                  <a:pt x="77469" y="288036"/>
                </a:lnTo>
                <a:lnTo>
                  <a:pt x="202692" y="220090"/>
                </a:lnTo>
                <a:lnTo>
                  <a:pt x="298413" y="220090"/>
                </a:lnTo>
                <a:lnTo>
                  <a:pt x="280162" y="178053"/>
                </a:lnTo>
                <a:lnTo>
                  <a:pt x="405384" y="109981"/>
                </a:lnTo>
                <a:close/>
              </a:path>
              <a:path w="405764" h="288289">
                <a:moveTo>
                  <a:pt x="298413" y="220090"/>
                </a:moveTo>
                <a:lnTo>
                  <a:pt x="202692" y="220090"/>
                </a:lnTo>
                <a:lnTo>
                  <a:pt x="327913" y="288036"/>
                </a:lnTo>
                <a:lnTo>
                  <a:pt x="298413" y="220090"/>
                </a:lnTo>
                <a:close/>
              </a:path>
              <a:path w="405764" h="288289">
                <a:moveTo>
                  <a:pt x="202692" y="0"/>
                </a:moveTo>
                <a:lnTo>
                  <a:pt x="154812" y="109981"/>
                </a:lnTo>
                <a:lnTo>
                  <a:pt x="250570" y="109981"/>
                </a:lnTo>
                <a:lnTo>
                  <a:pt x="202692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951988" y="1737360"/>
            <a:ext cx="405765" cy="288290"/>
          </a:xfrm>
          <a:custGeom>
            <a:avLst/>
            <a:gdLst/>
            <a:ahLst/>
            <a:cxnLst/>
            <a:rect l="l" t="t" r="r" b="b"/>
            <a:pathLst>
              <a:path w="405764" h="288289">
                <a:moveTo>
                  <a:pt x="0" y="109981"/>
                </a:moveTo>
                <a:lnTo>
                  <a:pt x="154812" y="109981"/>
                </a:lnTo>
                <a:lnTo>
                  <a:pt x="202692" y="0"/>
                </a:lnTo>
                <a:lnTo>
                  <a:pt x="250570" y="109981"/>
                </a:lnTo>
                <a:lnTo>
                  <a:pt x="405384" y="109981"/>
                </a:lnTo>
                <a:lnTo>
                  <a:pt x="280162" y="178053"/>
                </a:lnTo>
                <a:lnTo>
                  <a:pt x="327913" y="288036"/>
                </a:lnTo>
                <a:lnTo>
                  <a:pt x="202692" y="220090"/>
                </a:lnTo>
                <a:lnTo>
                  <a:pt x="77469" y="288036"/>
                </a:lnTo>
                <a:lnTo>
                  <a:pt x="125222" y="178053"/>
                </a:lnTo>
                <a:lnTo>
                  <a:pt x="0" y="109981"/>
                </a:lnTo>
                <a:close/>
              </a:path>
            </a:pathLst>
          </a:custGeom>
          <a:ln w="15240">
            <a:solidFill>
              <a:srgbClr val="781F0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910839" y="2538983"/>
            <a:ext cx="487679" cy="335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910839" y="3339084"/>
            <a:ext cx="487679" cy="335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285115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Simple</a:t>
            </a:r>
            <a:r>
              <a:rPr dirty="0" sz="3200" spc="-50"/>
              <a:t> </a:t>
            </a:r>
            <a:r>
              <a:rPr dirty="0" sz="3200" spc="-5"/>
              <a:t>Interest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668270" y="1269314"/>
            <a:ext cx="8418195" cy="325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A42F0F"/>
              </a:buClr>
              <a:buFont typeface="Wingdings 3"/>
              <a:buChar char="&gt;"/>
              <a:tabLst>
                <a:tab pos="355600" algn="l"/>
              </a:tabLst>
            </a:pPr>
            <a:r>
              <a:rPr dirty="0" sz="1800" spc="-15">
                <a:solidFill>
                  <a:srgbClr val="404040"/>
                </a:solidFill>
                <a:latin typeface="Century Gothic"/>
                <a:cs typeface="Century Gothic"/>
              </a:rPr>
              <a:t>When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calculating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for a specific period,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if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only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 </a:t>
            </a:r>
            <a:r>
              <a:rPr dirty="0" sz="1800" spc="-80">
                <a:solidFill>
                  <a:srgbClr val="404040"/>
                </a:solidFill>
                <a:latin typeface="Century Gothic"/>
                <a:cs typeface="Century Gothic"/>
              </a:rPr>
              <a:t>initial 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amount (principal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value)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taken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into consideration, </a:t>
            </a:r>
            <a:r>
              <a:rPr dirty="0" sz="1800" spc="-10">
                <a:solidFill>
                  <a:srgbClr val="404040"/>
                </a:solidFill>
                <a:latin typeface="Century Gothic"/>
                <a:cs typeface="Century Gothic"/>
              </a:rPr>
              <a:t>then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such interest </a:t>
            </a:r>
            <a:r>
              <a:rPr dirty="0" sz="1800" spc="10">
                <a:solidFill>
                  <a:srgbClr val="404040"/>
                </a:solidFill>
                <a:latin typeface="Century Gothic"/>
                <a:cs typeface="Century Gothic"/>
              </a:rPr>
              <a:t>is  </a:t>
            </a:r>
            <a:r>
              <a:rPr dirty="0" sz="1800">
                <a:solidFill>
                  <a:srgbClr val="404040"/>
                </a:solidFill>
                <a:latin typeface="Century Gothic"/>
                <a:cs typeface="Century Gothic"/>
              </a:rPr>
              <a:t>called simple</a:t>
            </a:r>
            <a:r>
              <a:rPr dirty="0" sz="1800" spc="-25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>
                <a:solidFill>
                  <a:srgbClr val="404040"/>
                </a:solidFill>
                <a:latin typeface="Century Gothic"/>
                <a:cs typeface="Century Gothic"/>
              </a:rPr>
              <a:t>interest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A42F0F"/>
              </a:buClr>
              <a:buFont typeface="Wingdings 3"/>
              <a:buChar char="&gt;"/>
            </a:pPr>
            <a:endParaRPr sz="22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1460"/>
              </a:spcBef>
              <a:buClr>
                <a:srgbClr val="A42F0F"/>
              </a:buClr>
              <a:buFont typeface="Wingdings 3"/>
              <a:buChar char="&gt;"/>
              <a:tabLst>
                <a:tab pos="354965" algn="l"/>
                <a:tab pos="355600" algn="l"/>
              </a:tabLst>
            </a:pPr>
            <a:r>
              <a:rPr dirty="0" sz="1800" spc="10" i="1">
                <a:solidFill>
                  <a:srgbClr val="404040"/>
                </a:solidFill>
                <a:latin typeface="Century Gothic"/>
                <a:cs typeface="Century Gothic"/>
              </a:rPr>
              <a:t>In </a:t>
            </a:r>
            <a:r>
              <a:rPr dirty="0" sz="1800" spc="-5" i="1">
                <a:solidFill>
                  <a:srgbClr val="404040"/>
                </a:solidFill>
                <a:latin typeface="Century Gothic"/>
                <a:cs typeface="Century Gothic"/>
              </a:rPr>
              <a:t>here there are </a:t>
            </a:r>
            <a:r>
              <a:rPr dirty="0" sz="1800" i="1">
                <a:solidFill>
                  <a:srgbClr val="404040"/>
                </a:solidFill>
                <a:latin typeface="Century Gothic"/>
                <a:cs typeface="Century Gothic"/>
              </a:rPr>
              <a:t>4 types of</a:t>
            </a:r>
            <a:r>
              <a:rPr dirty="0" sz="1800" spc="-15" i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 i="1">
                <a:solidFill>
                  <a:srgbClr val="404040"/>
                </a:solidFill>
                <a:latin typeface="Century Gothic"/>
                <a:cs typeface="Century Gothic"/>
              </a:rPr>
              <a:t>questions</a:t>
            </a:r>
            <a:endParaRPr sz="1800">
              <a:latin typeface="Century Gothic"/>
              <a:cs typeface="Century Gothic"/>
            </a:endParaRPr>
          </a:p>
          <a:p>
            <a:pPr marL="2044064">
              <a:lnSpc>
                <a:spcPct val="100000"/>
              </a:lnSpc>
              <a:spcBef>
                <a:spcPts val="1010"/>
              </a:spcBef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Find the total</a:t>
            </a:r>
            <a:r>
              <a:rPr dirty="0" sz="1800" spc="-35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amount</a:t>
            </a:r>
            <a:endParaRPr sz="1800">
              <a:latin typeface="Century Gothic"/>
              <a:cs typeface="Century Gothic"/>
            </a:endParaRPr>
          </a:p>
          <a:p>
            <a:pPr marL="2044064" marR="2520950">
              <a:lnSpc>
                <a:spcPct val="146100"/>
              </a:lnSpc>
              <a:spcBef>
                <a:spcPts val="10"/>
              </a:spcBef>
            </a:pP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Find the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annual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simple interest</a:t>
            </a:r>
            <a:r>
              <a:rPr dirty="0" sz="1800" spc="-150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b="1">
                <a:solidFill>
                  <a:srgbClr val="404040"/>
                </a:solidFill>
                <a:latin typeface="Century Gothic"/>
                <a:cs typeface="Century Gothic"/>
              </a:rPr>
              <a:t>rate  Find the time</a:t>
            </a:r>
            <a:r>
              <a:rPr dirty="0" sz="1800" spc="-45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duratiom</a:t>
            </a:r>
            <a:endParaRPr sz="1800">
              <a:latin typeface="Century Gothic"/>
              <a:cs typeface="Century Gothic"/>
            </a:endParaRPr>
          </a:p>
          <a:p>
            <a:pPr marL="2044064">
              <a:lnSpc>
                <a:spcPct val="100000"/>
              </a:lnSpc>
              <a:spcBef>
                <a:spcPts val="994"/>
              </a:spcBef>
            </a:pP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Find the principal</a:t>
            </a:r>
            <a:r>
              <a:rPr dirty="0" sz="1800" spc="-20" b="1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dirty="0" sz="1800" spc="-5" b="1">
                <a:solidFill>
                  <a:srgbClr val="404040"/>
                </a:solidFill>
                <a:latin typeface="Century Gothic"/>
                <a:cs typeface="Century Gothic"/>
              </a:rPr>
              <a:t>value.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Windows User</dc:creator>
  <dc:title>percentages</dc:title>
  <dcterms:created xsi:type="dcterms:W3CDTF">2020-04-25T08:14:16Z</dcterms:created>
  <dcterms:modified xsi:type="dcterms:W3CDTF">2020-04-25T08:14:16Z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2020-04-25T00:00:00Z</vt:filetime>
  </property>
</Properties>
</file>